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6" r:id="rId8"/>
    <p:sldId id="267" r:id="rId9"/>
    <p:sldId id="262" r:id="rId10"/>
    <p:sldId id="263" r:id="rId11"/>
    <p:sldId id="265" r:id="rId12"/>
    <p:sldId id="264" r:id="rId13"/>
    <p:sldId id="268" r:id="rId14"/>
    <p:sldId id="269" r:id="rId15"/>
  </p:sldIdLst>
  <p:sldSz cx="14630400" cy="8229600"/>
  <p:notesSz cx="8229600" cy="14630400"/>
  <p:embeddedFontLst>
    <p:embeddedFont>
      <p:font typeface="Consolas" panose="020B0609020204030204" pitchFamily="49" charset="0"/>
      <p:regular r:id="rId17"/>
      <p:bold r:id="rId18"/>
      <p:italic r:id="rId19"/>
      <p:boldItalic r:id="rId20"/>
    </p:embeddedFont>
    <p:embeddedFont>
      <p:font typeface="Nunito Semi Bold"/>
      <p:regular r:id="rId21"/>
    </p:embeddedFont>
    <p:embeddedFont>
      <p:font typeface="PT Sans" panose="020B0503020203020204" pitchFamily="3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5" d="100"/>
          <a:sy n="55" d="100"/>
        </p:scale>
        <p:origin x="17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27926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9EA1E-9ADE-9CA8-56E4-85250C7F74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603293-54E5-2938-0F56-9D4B78AB78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821907-802B-F8C6-9E8F-F43A6BC95E7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29055E6-E44D-5719-94F1-B6D87CDFB033}"/>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975007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ECB6B-AE43-6947-088F-9D1A93D896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15B7A-56A6-DC10-A6EB-B88AF13A3C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186192-CE3E-B0FF-2E49-1849FC92F9B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8CA0B8-6BF2-FACE-66B1-6900B290A650}"/>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309436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09B50-F60C-8984-549C-99AB85DFE1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920990-E369-84C7-9D2E-B8D9505337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9FC81B-FA5B-8585-A5C9-A3F33B3224C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208EAA3-EA1A-AA33-9F5B-B398919BB125}"/>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233730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B4054-6FD8-F873-FC08-28F16C2C88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D58A35-3784-499D-98EA-18555DA1B2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C98C4D-670A-47D2-E086-BF9DF7292EE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1DDF83-E849-9F36-2250-C82AC10019DA}"/>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365070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A1C410-C5B1-B1BA-C998-9521062787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DA8138-18C8-A466-44DC-8FA5C79031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5107B6-72BF-6FEE-2593-FFA3F5E42A7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E40A02D-9246-AB10-13C5-AE26C43D89C3}"/>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563979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903452"/>
            <a:ext cx="7468553" cy="2914650"/>
          </a:xfrm>
          <a:prstGeom prst="rect">
            <a:avLst/>
          </a:prstGeom>
          <a:noFill/>
          <a:ln/>
        </p:spPr>
        <p:txBody>
          <a:bodyPr wrap="square" lIns="0" tIns="0" rIns="0" bIns="0" rtlCol="0" anchor="t"/>
          <a:lstStyle/>
          <a:p>
            <a:pPr marL="0" indent="0">
              <a:lnSpc>
                <a:spcPts val="7650"/>
              </a:lnSpc>
              <a:buNone/>
            </a:pPr>
            <a:r>
              <a:rPr lang="en-US" sz="6100" dirty="0">
                <a:solidFill>
                  <a:srgbClr val="FFFFFF"/>
                </a:solidFill>
                <a:latin typeface="Nunito Semi Bold" pitchFamily="34" charset="0"/>
                <a:ea typeface="Nunito Semi Bold" pitchFamily="34" charset="-122"/>
                <a:cs typeface="Nunito Semi Bold" pitchFamily="34" charset="-120"/>
              </a:rPr>
              <a:t>Automated Cyberbullying Detection System</a:t>
            </a:r>
            <a:endParaRPr lang="en-US" sz="6100" dirty="0"/>
          </a:p>
        </p:txBody>
      </p:sp>
      <p:sp>
        <p:nvSpPr>
          <p:cNvPr id="4" name="Text 1"/>
          <p:cNvSpPr/>
          <p:nvPr/>
        </p:nvSpPr>
        <p:spPr>
          <a:xfrm>
            <a:off x="6324124" y="5177076"/>
            <a:ext cx="7468553" cy="1149072"/>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PT Sans" pitchFamily="34" charset="0"/>
                <a:ea typeface="PT Sans" pitchFamily="34" charset="-122"/>
                <a:cs typeface="PT Sans" pitchFamily="34" charset="-120"/>
              </a:rPr>
              <a:t>This project aims to create an NLP-based system to identify offensive and hateful comments on social media platforms. The goal is to reduce user exposure to cyberbullying and promote a safer online environment.</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92160"/>
          </a:xfrm>
          <a:prstGeom prst="rect">
            <a:avLst/>
          </a:prstGeom>
        </p:spPr>
      </p:pic>
      <p:sp>
        <p:nvSpPr>
          <p:cNvPr id="3" name="Text 0"/>
          <p:cNvSpPr/>
          <p:nvPr/>
        </p:nvSpPr>
        <p:spPr>
          <a:xfrm>
            <a:off x="837724" y="3670697"/>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Best Model Selection</a:t>
            </a:r>
            <a:endParaRPr lang="en-US" sz="4400" dirty="0"/>
          </a:p>
        </p:txBody>
      </p:sp>
      <p:pic>
        <p:nvPicPr>
          <p:cNvPr id="4" name="Image 1" descr="preencoded.png"/>
          <p:cNvPicPr>
            <a:picLocks noChangeAspect="1"/>
          </p:cNvPicPr>
          <p:nvPr/>
        </p:nvPicPr>
        <p:blipFill>
          <a:blip r:embed="rId4"/>
          <a:stretch>
            <a:fillRect/>
          </a:stretch>
        </p:blipFill>
        <p:spPr>
          <a:xfrm>
            <a:off x="837724" y="4733687"/>
            <a:ext cx="4318278" cy="957501"/>
          </a:xfrm>
          <a:prstGeom prst="rect">
            <a:avLst/>
          </a:prstGeom>
        </p:spPr>
      </p:pic>
      <p:sp>
        <p:nvSpPr>
          <p:cNvPr id="5" name="Text 1"/>
          <p:cNvSpPr/>
          <p:nvPr/>
        </p:nvSpPr>
        <p:spPr>
          <a:xfrm>
            <a:off x="1077039" y="6050161"/>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Nunito Semi Bold" pitchFamily="34" charset="0"/>
                <a:ea typeface="Nunito Semi Bold" pitchFamily="34" charset="-122"/>
              </a:rPr>
              <a:t>CNN base model</a:t>
            </a:r>
          </a:p>
          <a:p>
            <a:pPr marL="0" indent="0" algn="l">
              <a:lnSpc>
                <a:spcPts val="2750"/>
              </a:lnSpc>
              <a:buNone/>
            </a:pPr>
            <a:endParaRPr lang="en-US" sz="2200" dirty="0"/>
          </a:p>
        </p:txBody>
      </p:sp>
      <p:sp>
        <p:nvSpPr>
          <p:cNvPr id="6" name="Text 2"/>
          <p:cNvSpPr/>
          <p:nvPr/>
        </p:nvSpPr>
        <p:spPr>
          <a:xfrm>
            <a:off x="1077039" y="6545699"/>
            <a:ext cx="3839647" cy="766048"/>
          </a:xfrm>
          <a:prstGeom prst="rect">
            <a:avLst/>
          </a:prstGeom>
          <a:noFill/>
          <a:ln/>
        </p:spPr>
        <p:txBody>
          <a:bodyPr wrap="squar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High accuracy of 86% compared to the other two models hence selected.</a:t>
            </a:r>
            <a:endParaRPr lang="en-US" sz="1850" dirty="0"/>
          </a:p>
        </p:txBody>
      </p:sp>
      <p:pic>
        <p:nvPicPr>
          <p:cNvPr id="7" name="Image 2" descr="preencoded.png"/>
          <p:cNvPicPr>
            <a:picLocks noChangeAspect="1"/>
          </p:cNvPicPr>
          <p:nvPr/>
        </p:nvPicPr>
        <p:blipFill>
          <a:blip r:embed="rId5"/>
          <a:stretch>
            <a:fillRect/>
          </a:stretch>
        </p:blipFill>
        <p:spPr>
          <a:xfrm>
            <a:off x="5156002" y="4733687"/>
            <a:ext cx="4318278" cy="957501"/>
          </a:xfrm>
          <a:prstGeom prst="rect">
            <a:avLst/>
          </a:prstGeom>
        </p:spPr>
      </p:pic>
      <p:sp>
        <p:nvSpPr>
          <p:cNvPr id="8" name="Text 3"/>
          <p:cNvSpPr/>
          <p:nvPr/>
        </p:nvSpPr>
        <p:spPr>
          <a:xfrm>
            <a:off x="5395317" y="6050161"/>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Nunito Semi Bold" pitchFamily="34" charset="0"/>
                <a:ea typeface="Nunito Semi Bold" pitchFamily="34" charset="-122"/>
              </a:rPr>
              <a:t>Global max pooling Model</a:t>
            </a:r>
            <a:endParaRPr lang="en-US" sz="2200" dirty="0"/>
          </a:p>
        </p:txBody>
      </p:sp>
      <p:sp>
        <p:nvSpPr>
          <p:cNvPr id="9" name="Text 4"/>
          <p:cNvSpPr/>
          <p:nvPr/>
        </p:nvSpPr>
        <p:spPr>
          <a:xfrm>
            <a:off x="5395317" y="6545699"/>
            <a:ext cx="3839647" cy="766048"/>
          </a:xfrm>
          <a:prstGeom prst="rect">
            <a:avLst/>
          </a:prstGeom>
          <a:noFill/>
          <a:ln/>
        </p:spPr>
        <p:txBody>
          <a:bodyPr wrap="squar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Moderate accuracy but showed signs of underfitting. Not selected.</a:t>
            </a:r>
            <a:endParaRPr lang="en-US" sz="1850" dirty="0"/>
          </a:p>
        </p:txBody>
      </p:sp>
      <p:pic>
        <p:nvPicPr>
          <p:cNvPr id="10" name="Image 3" descr="preencoded.png"/>
          <p:cNvPicPr>
            <a:picLocks noChangeAspect="1"/>
          </p:cNvPicPr>
          <p:nvPr/>
        </p:nvPicPr>
        <p:blipFill>
          <a:blip r:embed="rId6"/>
          <a:stretch>
            <a:fillRect/>
          </a:stretch>
        </p:blipFill>
        <p:spPr>
          <a:xfrm>
            <a:off x="9474279" y="4733687"/>
            <a:ext cx="4318278" cy="957501"/>
          </a:xfrm>
          <a:prstGeom prst="rect">
            <a:avLst/>
          </a:prstGeom>
        </p:spPr>
      </p:pic>
      <p:sp>
        <p:nvSpPr>
          <p:cNvPr id="11" name="Text 5"/>
          <p:cNvSpPr/>
          <p:nvPr/>
        </p:nvSpPr>
        <p:spPr>
          <a:xfrm>
            <a:off x="9713595" y="6050161"/>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Nunito Semi Bold" pitchFamily="34" charset="0"/>
                <a:ea typeface="Nunito Semi Bold" pitchFamily="34" charset="-122"/>
              </a:rPr>
              <a:t>Bidirectional LSTM Model</a:t>
            </a:r>
          </a:p>
          <a:p>
            <a:pPr marL="0" indent="0" algn="l">
              <a:lnSpc>
                <a:spcPts val="2750"/>
              </a:lnSpc>
              <a:buNone/>
            </a:pPr>
            <a:endParaRPr lang="en-US" sz="2200" dirty="0"/>
          </a:p>
        </p:txBody>
      </p:sp>
      <p:sp>
        <p:nvSpPr>
          <p:cNvPr id="12" name="Text 6"/>
          <p:cNvSpPr/>
          <p:nvPr/>
        </p:nvSpPr>
        <p:spPr>
          <a:xfrm>
            <a:off x="9713595" y="6545699"/>
            <a:ext cx="3839647" cy="766048"/>
          </a:xfrm>
          <a:prstGeom prst="rect">
            <a:avLst/>
          </a:prstGeom>
          <a:noFill/>
          <a:ln/>
        </p:spPr>
        <p:txBody>
          <a:bodyPr wrap="squar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Had an accuracy of 84% second highest accuracy but not selected.</a:t>
            </a:r>
            <a:endParaRPr lang="en-US" sz="18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D9D41-7D75-4131-409F-7652FB16468B}"/>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6C6FDFB1-22DE-F7DA-6A6C-F1846ED829D9}"/>
              </a:ext>
            </a:extLst>
          </p:cNvPr>
          <p:cNvPicPr>
            <a:picLocks noChangeAspect="1"/>
          </p:cNvPicPr>
          <p:nvPr/>
        </p:nvPicPr>
        <p:blipFill>
          <a:blip r:embed="rId3"/>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D6FB15C0-4767-F6FE-F928-84969E61F910}"/>
              </a:ext>
            </a:extLst>
          </p:cNvPr>
          <p:cNvSpPr/>
          <p:nvPr/>
        </p:nvSpPr>
        <p:spPr>
          <a:xfrm>
            <a:off x="837724" y="1118711"/>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Evaluation  Approach</a:t>
            </a:r>
            <a:endParaRPr lang="en-US" sz="4400" dirty="0"/>
          </a:p>
        </p:txBody>
      </p:sp>
      <p:sp>
        <p:nvSpPr>
          <p:cNvPr id="4" name="Shape 1">
            <a:extLst>
              <a:ext uri="{FF2B5EF4-FFF2-40B4-BE49-F238E27FC236}">
                <a16:creationId xmlns:a16="http://schemas.microsoft.com/office/drawing/2014/main" id="{EB4A693F-9665-76AF-DBBA-F19261D6B7A0}"/>
              </a:ext>
            </a:extLst>
          </p:cNvPr>
          <p:cNvSpPr/>
          <p:nvPr/>
        </p:nvSpPr>
        <p:spPr>
          <a:xfrm>
            <a:off x="837724" y="2181701"/>
            <a:ext cx="3614618" cy="2903934"/>
          </a:xfrm>
          <a:prstGeom prst="roundRect">
            <a:avLst>
              <a:gd name="adj" fmla="val 12365"/>
            </a:avLst>
          </a:prstGeom>
          <a:solidFill>
            <a:srgbClr val="00002E"/>
          </a:solidFill>
          <a:ln w="22860">
            <a:solidFill>
              <a:srgbClr val="F2B42D"/>
            </a:solidFill>
            <a:prstDash val="solid"/>
          </a:ln>
        </p:spPr>
      </p:sp>
      <p:sp>
        <p:nvSpPr>
          <p:cNvPr id="5" name="Text 2">
            <a:extLst>
              <a:ext uri="{FF2B5EF4-FFF2-40B4-BE49-F238E27FC236}">
                <a16:creationId xmlns:a16="http://schemas.microsoft.com/office/drawing/2014/main" id="{EDF33B65-B7F6-40B0-9987-9C8818EDCCD5}"/>
              </a:ext>
            </a:extLst>
          </p:cNvPr>
          <p:cNvSpPr/>
          <p:nvPr/>
        </p:nvSpPr>
        <p:spPr>
          <a:xfrm>
            <a:off x="1099899" y="2443877"/>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Nunito Semi Bold" pitchFamily="34" charset="0"/>
                <a:ea typeface="Nunito Semi Bold" pitchFamily="34" charset="-122"/>
              </a:rPr>
              <a:t>Accuracy on the test data</a:t>
            </a:r>
            <a:endParaRPr lang="en-US" sz="2200" dirty="0"/>
          </a:p>
        </p:txBody>
      </p:sp>
      <p:sp>
        <p:nvSpPr>
          <p:cNvPr id="6" name="Text 3">
            <a:extLst>
              <a:ext uri="{FF2B5EF4-FFF2-40B4-BE49-F238E27FC236}">
                <a16:creationId xmlns:a16="http://schemas.microsoft.com/office/drawing/2014/main" id="{597C971C-6AE5-5BC4-7BB2-CFFCA9B49AB7}"/>
              </a:ext>
            </a:extLst>
          </p:cNvPr>
          <p:cNvSpPr/>
          <p:nvPr/>
        </p:nvSpPr>
        <p:spPr>
          <a:xfrm>
            <a:off x="1099899" y="2939415"/>
            <a:ext cx="3090267" cy="1149072"/>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PT Sans" pitchFamily="34" charset="0"/>
              </a:rPr>
              <a:t>The accuracy obtained from the test data was 72%. This shows that our model is able to predict 72% of test data or unseen data</a:t>
            </a:r>
            <a:endParaRPr lang="en-US" sz="1850" dirty="0"/>
          </a:p>
        </p:txBody>
      </p:sp>
      <p:sp>
        <p:nvSpPr>
          <p:cNvPr id="7" name="Shape 4">
            <a:extLst>
              <a:ext uri="{FF2B5EF4-FFF2-40B4-BE49-F238E27FC236}">
                <a16:creationId xmlns:a16="http://schemas.microsoft.com/office/drawing/2014/main" id="{2B197790-BACF-2EBC-9E12-ECF853008097}"/>
              </a:ext>
            </a:extLst>
          </p:cNvPr>
          <p:cNvSpPr/>
          <p:nvPr/>
        </p:nvSpPr>
        <p:spPr>
          <a:xfrm>
            <a:off x="4691658" y="2181701"/>
            <a:ext cx="3614618" cy="2903934"/>
          </a:xfrm>
          <a:prstGeom prst="roundRect">
            <a:avLst>
              <a:gd name="adj" fmla="val 12365"/>
            </a:avLst>
          </a:prstGeom>
          <a:solidFill>
            <a:srgbClr val="00002E"/>
          </a:solidFill>
          <a:ln w="22860">
            <a:solidFill>
              <a:srgbClr val="D7425E"/>
            </a:solidFill>
            <a:prstDash val="solid"/>
          </a:ln>
        </p:spPr>
      </p:sp>
      <p:sp>
        <p:nvSpPr>
          <p:cNvPr id="8" name="Text 5">
            <a:extLst>
              <a:ext uri="{FF2B5EF4-FFF2-40B4-BE49-F238E27FC236}">
                <a16:creationId xmlns:a16="http://schemas.microsoft.com/office/drawing/2014/main" id="{53C2052C-980E-AD70-9121-ABDAA51D20A6}"/>
              </a:ext>
            </a:extLst>
          </p:cNvPr>
          <p:cNvSpPr/>
          <p:nvPr/>
        </p:nvSpPr>
        <p:spPr>
          <a:xfrm>
            <a:off x="4953833" y="2443878"/>
            <a:ext cx="3090267" cy="488514"/>
          </a:xfrm>
          <a:prstGeom prst="rect">
            <a:avLst/>
          </a:prstGeom>
          <a:noFill/>
          <a:ln/>
        </p:spPr>
        <p:txBody>
          <a:bodyPr wrap="square" lIns="0" tIns="0" rIns="0" bIns="0" rtlCol="0" anchor="t"/>
          <a:lstStyle/>
          <a:p>
            <a:pPr marL="0" indent="0">
              <a:lnSpc>
                <a:spcPts val="2750"/>
              </a:lnSpc>
              <a:buNone/>
            </a:pPr>
            <a:r>
              <a:rPr lang="en-US" sz="2200" dirty="0">
                <a:solidFill>
                  <a:srgbClr val="FFFFFF"/>
                </a:solidFill>
                <a:latin typeface="Nunito Semi Bold" pitchFamily="34" charset="0"/>
                <a:ea typeface="Nunito Semi Bold" pitchFamily="34" charset="-122"/>
              </a:rPr>
              <a:t>Precision on the test data.</a:t>
            </a:r>
            <a:endParaRPr lang="en-US" sz="2200" dirty="0"/>
          </a:p>
        </p:txBody>
      </p:sp>
      <p:sp>
        <p:nvSpPr>
          <p:cNvPr id="9" name="Text 6">
            <a:extLst>
              <a:ext uri="{FF2B5EF4-FFF2-40B4-BE49-F238E27FC236}">
                <a16:creationId xmlns:a16="http://schemas.microsoft.com/office/drawing/2014/main" id="{9852C853-0DF3-594D-D505-5A5D909A8C22}"/>
              </a:ext>
            </a:extLst>
          </p:cNvPr>
          <p:cNvSpPr/>
          <p:nvPr/>
        </p:nvSpPr>
        <p:spPr>
          <a:xfrm>
            <a:off x="4953833" y="2932392"/>
            <a:ext cx="3090267" cy="1891068"/>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PT Sans" pitchFamily="34" charset="0"/>
              </a:rPr>
              <a:t>The precision obtained from the test data is 54%. This shows that the model can be able to identify instances of positive tweets.</a:t>
            </a:r>
            <a:endParaRPr lang="en-US" sz="1850" dirty="0"/>
          </a:p>
        </p:txBody>
      </p:sp>
      <p:sp>
        <p:nvSpPr>
          <p:cNvPr id="10" name="Shape 7">
            <a:extLst>
              <a:ext uri="{FF2B5EF4-FFF2-40B4-BE49-F238E27FC236}">
                <a16:creationId xmlns:a16="http://schemas.microsoft.com/office/drawing/2014/main" id="{80EF70D9-6A86-E0F9-A977-8F9BAC656B51}"/>
              </a:ext>
            </a:extLst>
          </p:cNvPr>
          <p:cNvSpPr/>
          <p:nvPr/>
        </p:nvSpPr>
        <p:spPr>
          <a:xfrm>
            <a:off x="837724" y="5324951"/>
            <a:ext cx="7468553" cy="1785938"/>
          </a:xfrm>
          <a:prstGeom prst="roundRect">
            <a:avLst>
              <a:gd name="adj" fmla="val 20105"/>
            </a:avLst>
          </a:prstGeom>
          <a:solidFill>
            <a:srgbClr val="00002E"/>
          </a:solidFill>
          <a:ln w="22860">
            <a:solidFill>
              <a:srgbClr val="DD785E"/>
            </a:solidFill>
            <a:prstDash val="solid"/>
          </a:ln>
        </p:spPr>
        <p:txBody>
          <a:bodyPr/>
          <a:lstStyle/>
          <a:p>
            <a:endParaRPr lang="en-US" dirty="0"/>
          </a:p>
        </p:txBody>
      </p:sp>
      <p:sp>
        <p:nvSpPr>
          <p:cNvPr id="11" name="Text 8">
            <a:extLst>
              <a:ext uri="{FF2B5EF4-FFF2-40B4-BE49-F238E27FC236}">
                <a16:creationId xmlns:a16="http://schemas.microsoft.com/office/drawing/2014/main" id="{36C45060-C2E4-8EAB-9FAC-DEEFE277C6A5}"/>
              </a:ext>
            </a:extLst>
          </p:cNvPr>
          <p:cNvSpPr/>
          <p:nvPr/>
        </p:nvSpPr>
        <p:spPr>
          <a:xfrm>
            <a:off x="1099899" y="5587127"/>
            <a:ext cx="3302794"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Nunito Semi Bold" pitchFamily="34" charset="0"/>
                <a:ea typeface="Nunito Semi Bold" pitchFamily="34" charset="-122"/>
              </a:rPr>
              <a:t>Recall on the test data</a:t>
            </a:r>
            <a:endParaRPr lang="en-US" sz="2200" dirty="0"/>
          </a:p>
        </p:txBody>
      </p:sp>
      <p:sp>
        <p:nvSpPr>
          <p:cNvPr id="12" name="Text 9">
            <a:extLst>
              <a:ext uri="{FF2B5EF4-FFF2-40B4-BE49-F238E27FC236}">
                <a16:creationId xmlns:a16="http://schemas.microsoft.com/office/drawing/2014/main" id="{BE4E7B1E-E065-2294-E690-B7539BD867E1}"/>
              </a:ext>
            </a:extLst>
          </p:cNvPr>
          <p:cNvSpPr/>
          <p:nvPr/>
        </p:nvSpPr>
        <p:spPr>
          <a:xfrm>
            <a:off x="1099899" y="6082665"/>
            <a:ext cx="6944201" cy="766048"/>
          </a:xfrm>
          <a:prstGeom prst="rect">
            <a:avLst/>
          </a:prstGeom>
          <a:noFill/>
          <a:ln/>
        </p:spPr>
        <p:txBody>
          <a:bodyPr wrap="square" lIns="0" tIns="0" rIns="0" bIns="0" rtlCol="0" anchor="t"/>
          <a:lstStyle/>
          <a:p>
            <a:pPr>
              <a:lnSpc>
                <a:spcPts val="3000"/>
              </a:lnSpc>
            </a:pPr>
            <a:r>
              <a:rPr lang="en-US" sz="1850" dirty="0">
                <a:solidFill>
                  <a:srgbClr val="FFFFFF"/>
                </a:solidFill>
                <a:latin typeface="PT Sans" pitchFamily="34" charset="0"/>
              </a:rPr>
              <a:t>The recall obtained was 59%. This shows that the model was able to correctly identify 59% positive instances.</a:t>
            </a:r>
            <a:endParaRPr lang="en-US" sz="1850" dirty="0"/>
          </a:p>
        </p:txBody>
      </p:sp>
    </p:spTree>
    <p:extLst>
      <p:ext uri="{BB962C8B-B14F-4D97-AF65-F5344CB8AC3E}">
        <p14:creationId xmlns:p14="http://schemas.microsoft.com/office/powerpoint/2010/main" val="446752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08A864-F74B-17A6-1462-00FB981D900A}"/>
              </a:ext>
            </a:extLst>
          </p:cNvPr>
          <p:cNvPicPr>
            <a:picLocks noChangeAspect="1"/>
          </p:cNvPicPr>
          <p:nvPr/>
        </p:nvPicPr>
        <p:blipFill>
          <a:blip r:embed="rId2"/>
          <a:stretch>
            <a:fillRect/>
          </a:stretch>
        </p:blipFill>
        <p:spPr>
          <a:xfrm>
            <a:off x="974559" y="457199"/>
            <a:ext cx="8831178" cy="6966283"/>
          </a:xfrm>
          <a:prstGeom prst="rect">
            <a:avLst/>
          </a:prstGeom>
        </p:spPr>
      </p:pic>
    </p:spTree>
    <p:extLst>
      <p:ext uri="{BB962C8B-B14F-4D97-AF65-F5344CB8AC3E}">
        <p14:creationId xmlns:p14="http://schemas.microsoft.com/office/powerpoint/2010/main" val="1465571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A83FC-A74D-E476-7422-58ED3C5CED69}"/>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7530A825-64D6-5D8B-2615-86066B5DFE91}"/>
              </a:ext>
            </a:extLst>
          </p:cNvPr>
          <p:cNvSpPr/>
          <p:nvPr/>
        </p:nvSpPr>
        <p:spPr>
          <a:xfrm>
            <a:off x="837724" y="2102763"/>
            <a:ext cx="5728573"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Nunito Semi Bold" pitchFamily="34" charset="0"/>
                <a:ea typeface="Nunito Semi Bold" pitchFamily="34" charset="-122"/>
              </a:rPr>
              <a:t>Conclusions</a:t>
            </a:r>
            <a:endParaRPr lang="en-US" sz="4400" dirty="0"/>
          </a:p>
        </p:txBody>
      </p:sp>
      <p:sp>
        <p:nvSpPr>
          <p:cNvPr id="4" name="Text 2">
            <a:extLst>
              <a:ext uri="{FF2B5EF4-FFF2-40B4-BE49-F238E27FC236}">
                <a16:creationId xmlns:a16="http://schemas.microsoft.com/office/drawing/2014/main" id="{A7F92402-32DF-BD2E-D37C-41B463758DAA}"/>
              </a:ext>
            </a:extLst>
          </p:cNvPr>
          <p:cNvSpPr/>
          <p:nvPr/>
        </p:nvSpPr>
        <p:spPr>
          <a:xfrm>
            <a:off x="837724" y="3068053"/>
            <a:ext cx="3928586" cy="2843400"/>
          </a:xfrm>
          <a:prstGeom prst="rect">
            <a:avLst/>
          </a:prstGeom>
          <a:noFill/>
          <a:ln/>
        </p:spPr>
        <p:txBody>
          <a:bodyPr wrap="square" lIns="0" tIns="0" rIns="0" bIns="0" rtlCol="0" anchor="t"/>
          <a:lstStyle/>
          <a:p>
            <a:pPr>
              <a:lnSpc>
                <a:spcPts val="3000"/>
              </a:lnSpc>
            </a:pPr>
            <a:r>
              <a:rPr lang="en-US" sz="1850" dirty="0">
                <a:solidFill>
                  <a:srgbClr val="FFFFFF"/>
                </a:solidFill>
                <a:latin typeface="PT Sans" pitchFamily="34" charset="0"/>
              </a:rPr>
              <a:t>1</a:t>
            </a:r>
            <a:r>
              <a:rPr lang="en-US" dirty="0">
                <a:solidFill>
                  <a:srgbClr val="FFFFFF"/>
                </a:solidFill>
                <a:latin typeface="PT Sans" pitchFamily="34" charset="0"/>
              </a:rPr>
              <a:t>. </a:t>
            </a:r>
          </a:p>
          <a:p>
            <a:pPr>
              <a:lnSpc>
                <a:spcPts val="3000"/>
              </a:lnSpc>
            </a:pPr>
            <a:r>
              <a:rPr lang="en-US" dirty="0">
                <a:solidFill>
                  <a:srgbClr val="FFFFFF"/>
                </a:solidFill>
                <a:latin typeface="PT Sans" pitchFamily="34" charset="0"/>
              </a:rPr>
              <a:t>T</a:t>
            </a:r>
            <a:r>
              <a:rPr lang="en-US" b="0" dirty="0">
                <a:solidFill>
                  <a:srgbClr val="D4D4D4"/>
                </a:solidFill>
                <a:effectLst/>
                <a:latin typeface="PT Sans" panose="020B0503020203020204" pitchFamily="34" charset="0"/>
              </a:rPr>
              <a:t>he system achieved high accuracy of 91% being able to detect offensive and hateful language, indicating that the system can reliably identify harmful comments based on the user input in prediction of tweets part. Making it suitable for practical applications.</a:t>
            </a:r>
          </a:p>
          <a:p>
            <a:pPr marL="0" indent="0">
              <a:lnSpc>
                <a:spcPts val="3000"/>
              </a:lnSpc>
              <a:buNone/>
            </a:pPr>
            <a:endParaRPr lang="en-US" sz="1850" dirty="0"/>
          </a:p>
        </p:txBody>
      </p:sp>
      <p:sp>
        <p:nvSpPr>
          <p:cNvPr id="6" name="Text 4">
            <a:extLst>
              <a:ext uri="{FF2B5EF4-FFF2-40B4-BE49-F238E27FC236}">
                <a16:creationId xmlns:a16="http://schemas.microsoft.com/office/drawing/2014/main" id="{793F2404-E9AE-FE81-9A58-51560BC30819}"/>
              </a:ext>
            </a:extLst>
          </p:cNvPr>
          <p:cNvSpPr/>
          <p:nvPr/>
        </p:nvSpPr>
        <p:spPr>
          <a:xfrm>
            <a:off x="5357813" y="3164305"/>
            <a:ext cx="3928586" cy="2364124"/>
          </a:xfrm>
          <a:prstGeom prst="rect">
            <a:avLst/>
          </a:prstGeom>
          <a:noFill/>
          <a:ln/>
        </p:spPr>
        <p:txBody>
          <a:bodyPr wrap="square" lIns="0" tIns="0" rIns="0" bIns="0" rtlCol="0" anchor="t"/>
          <a:lstStyle/>
          <a:p>
            <a:pPr>
              <a:lnSpc>
                <a:spcPts val="1425"/>
              </a:lnSpc>
            </a:pPr>
            <a:r>
              <a:rPr lang="en-US" sz="1850" dirty="0">
                <a:solidFill>
                  <a:srgbClr val="FFFFFF"/>
                </a:solidFill>
                <a:latin typeface="PT Sans" pitchFamily="34" charset="0"/>
              </a:rPr>
              <a:t>2. </a:t>
            </a:r>
            <a:br>
              <a:rPr lang="en-US" sz="2000" b="0" dirty="0">
                <a:solidFill>
                  <a:srgbClr val="D4D4D4"/>
                </a:solidFill>
                <a:effectLst/>
                <a:latin typeface="Consolas" panose="020B0609020204030204" pitchFamily="49" charset="0"/>
              </a:rPr>
            </a:br>
            <a:endParaRPr lang="en-US" sz="2000" b="0" dirty="0">
              <a:solidFill>
                <a:srgbClr val="D4D4D4"/>
              </a:solidFill>
              <a:effectLst/>
              <a:latin typeface="Consolas" panose="020B0609020204030204" pitchFamily="49" charset="0"/>
            </a:endParaRPr>
          </a:p>
          <a:p>
            <a:pPr>
              <a:lnSpc>
                <a:spcPts val="3000"/>
              </a:lnSpc>
            </a:pPr>
            <a:r>
              <a:rPr lang="en-US" sz="1850" dirty="0">
                <a:solidFill>
                  <a:srgbClr val="FFFFFF"/>
                </a:solidFill>
                <a:latin typeface="PT Sans" pitchFamily="34" charset="0"/>
              </a:rPr>
              <a:t> </a:t>
            </a:r>
            <a:r>
              <a:rPr lang="en-US" dirty="0">
                <a:solidFill>
                  <a:srgbClr val="D4D4D4"/>
                </a:solidFill>
                <a:latin typeface="PT Sans" panose="020B0503020203020204" pitchFamily="34" charset="0"/>
              </a:rPr>
              <a:t>The use of bidirectional LSTM in the third model significantly improved performance by capturing the context and sequential dependencies of language data.</a:t>
            </a:r>
          </a:p>
          <a:p>
            <a:pPr marL="0" indent="0">
              <a:lnSpc>
                <a:spcPts val="3000"/>
              </a:lnSpc>
              <a:buNone/>
            </a:pPr>
            <a:endParaRPr lang="en-US" sz="1850" dirty="0"/>
          </a:p>
        </p:txBody>
      </p:sp>
      <p:sp>
        <p:nvSpPr>
          <p:cNvPr id="8" name="Text 6">
            <a:extLst>
              <a:ext uri="{FF2B5EF4-FFF2-40B4-BE49-F238E27FC236}">
                <a16:creationId xmlns:a16="http://schemas.microsoft.com/office/drawing/2014/main" id="{DEE8DE5E-909B-C8DC-7E02-DF536A29CB4B}"/>
              </a:ext>
            </a:extLst>
          </p:cNvPr>
          <p:cNvSpPr/>
          <p:nvPr/>
        </p:nvSpPr>
        <p:spPr>
          <a:xfrm>
            <a:off x="9877901" y="3441032"/>
            <a:ext cx="3928586" cy="2470421"/>
          </a:xfrm>
          <a:prstGeom prst="rect">
            <a:avLst/>
          </a:prstGeom>
          <a:noFill/>
          <a:ln/>
        </p:spPr>
        <p:txBody>
          <a:bodyPr wrap="square" lIns="0" tIns="0" rIns="0" bIns="0" rtlCol="0" anchor="t"/>
          <a:lstStyle/>
          <a:p>
            <a:pPr>
              <a:lnSpc>
                <a:spcPts val="3000"/>
              </a:lnSpc>
            </a:pPr>
            <a:r>
              <a:rPr lang="en-US" sz="1850" dirty="0">
                <a:solidFill>
                  <a:srgbClr val="FFFFFF"/>
                </a:solidFill>
                <a:latin typeface="PT Sans" pitchFamily="34" charset="0"/>
              </a:rPr>
              <a:t>3. </a:t>
            </a:r>
          </a:p>
          <a:p>
            <a:pPr>
              <a:lnSpc>
                <a:spcPts val="3000"/>
              </a:lnSpc>
            </a:pPr>
            <a:r>
              <a:rPr lang="en-US" sz="2000" b="0" dirty="0">
                <a:solidFill>
                  <a:srgbClr val="D4D4D4"/>
                </a:solidFill>
                <a:effectLst/>
                <a:latin typeface="PT Sans" panose="020B0503020203020204" pitchFamily="34" charset="0"/>
              </a:rPr>
              <a:t>The system was able to mitigate cyberbullying actions such as offensive language, hate speech which depreciate the mental health of the users which is a growing concern for social media users.</a:t>
            </a:r>
          </a:p>
          <a:p>
            <a:pPr marL="0" indent="0">
              <a:lnSpc>
                <a:spcPts val="3000"/>
              </a:lnSpc>
              <a:buNone/>
            </a:pPr>
            <a:r>
              <a:rPr lang="en-US" sz="1850" dirty="0">
                <a:solidFill>
                  <a:srgbClr val="FFFFFF"/>
                </a:solidFill>
                <a:latin typeface="PT Sans" pitchFamily="34" charset="0"/>
              </a:rPr>
              <a:t> </a:t>
            </a:r>
            <a:endParaRPr lang="en-US" sz="1850" dirty="0"/>
          </a:p>
        </p:txBody>
      </p:sp>
    </p:spTree>
    <p:extLst>
      <p:ext uri="{BB962C8B-B14F-4D97-AF65-F5344CB8AC3E}">
        <p14:creationId xmlns:p14="http://schemas.microsoft.com/office/powerpoint/2010/main" val="30726849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21015-FA1D-EE7B-A238-DC733556BDC1}"/>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A62D7C79-6134-8777-E486-51602F8C521B}"/>
              </a:ext>
            </a:extLst>
          </p:cNvPr>
          <p:cNvSpPr/>
          <p:nvPr/>
        </p:nvSpPr>
        <p:spPr>
          <a:xfrm>
            <a:off x="837724" y="2102763"/>
            <a:ext cx="5728573"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Nunito Semi Bold" pitchFamily="34" charset="0"/>
                <a:ea typeface="Nunito Semi Bold" pitchFamily="34" charset="-122"/>
              </a:rPr>
              <a:t>Recommendations</a:t>
            </a:r>
            <a:endParaRPr lang="en-US" sz="4400" dirty="0"/>
          </a:p>
        </p:txBody>
      </p:sp>
      <p:sp>
        <p:nvSpPr>
          <p:cNvPr id="4" name="Text 2">
            <a:extLst>
              <a:ext uri="{FF2B5EF4-FFF2-40B4-BE49-F238E27FC236}">
                <a16:creationId xmlns:a16="http://schemas.microsoft.com/office/drawing/2014/main" id="{8E8410C9-EA5C-AB98-7AF9-0A15B8A0D2D3}"/>
              </a:ext>
            </a:extLst>
          </p:cNvPr>
          <p:cNvSpPr/>
          <p:nvPr/>
        </p:nvSpPr>
        <p:spPr>
          <a:xfrm>
            <a:off x="837723" y="3068053"/>
            <a:ext cx="6116529" cy="2843400"/>
          </a:xfrm>
          <a:prstGeom prst="rect">
            <a:avLst/>
          </a:prstGeom>
          <a:noFill/>
          <a:ln/>
        </p:spPr>
        <p:txBody>
          <a:bodyPr wrap="square" lIns="0" tIns="0" rIns="0" bIns="0" rtlCol="0" anchor="t"/>
          <a:lstStyle/>
          <a:p>
            <a:pPr>
              <a:lnSpc>
                <a:spcPct val="150000"/>
              </a:lnSpc>
            </a:pPr>
            <a:r>
              <a:rPr lang="en-US" sz="1850" dirty="0">
                <a:solidFill>
                  <a:srgbClr val="FFFFFF"/>
                </a:solidFill>
                <a:latin typeface="PT Sans" pitchFamily="34" charset="0"/>
              </a:rPr>
              <a:t>1</a:t>
            </a:r>
            <a:r>
              <a:rPr lang="en-US" dirty="0">
                <a:solidFill>
                  <a:srgbClr val="FFFFFF"/>
                </a:solidFill>
                <a:latin typeface="PT Sans" pitchFamily="34" charset="0"/>
              </a:rPr>
              <a:t>. </a:t>
            </a:r>
            <a:r>
              <a:rPr lang="en-US" b="0" dirty="0">
                <a:solidFill>
                  <a:srgbClr val="D4D4D4"/>
                </a:solidFill>
                <a:effectLst/>
                <a:latin typeface="PT Sans" panose="020B0503020203020204" pitchFamily="34" charset="0"/>
              </a:rPr>
              <a:t>Incorporate a user reporting mechanism - To further improve the system, a reporting feature is recommendable to allow users to report the other users who leave negative or hateful comments on their page.</a:t>
            </a:r>
          </a:p>
          <a:p>
            <a:pPr>
              <a:lnSpc>
                <a:spcPts val="1425"/>
              </a:lnSpc>
            </a:pPr>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a:p>
            <a:pPr>
              <a:lnSpc>
                <a:spcPts val="3000"/>
              </a:lnSpc>
            </a:pPr>
            <a:endParaRPr lang="en-US" b="0" dirty="0">
              <a:solidFill>
                <a:srgbClr val="D4D4D4"/>
              </a:solidFill>
              <a:effectLst/>
              <a:latin typeface="PT Sans" panose="020B0503020203020204" pitchFamily="34" charset="0"/>
            </a:endParaRPr>
          </a:p>
          <a:p>
            <a:pPr marL="0" indent="0">
              <a:lnSpc>
                <a:spcPts val="3000"/>
              </a:lnSpc>
              <a:buNone/>
            </a:pPr>
            <a:endParaRPr lang="en-US" sz="1850" dirty="0"/>
          </a:p>
        </p:txBody>
      </p:sp>
      <p:sp>
        <p:nvSpPr>
          <p:cNvPr id="8" name="Text 6">
            <a:extLst>
              <a:ext uri="{FF2B5EF4-FFF2-40B4-BE49-F238E27FC236}">
                <a16:creationId xmlns:a16="http://schemas.microsoft.com/office/drawing/2014/main" id="{9413C3F1-0A09-FF10-EDF5-329A9F88AD9C}"/>
              </a:ext>
            </a:extLst>
          </p:cNvPr>
          <p:cNvSpPr/>
          <p:nvPr/>
        </p:nvSpPr>
        <p:spPr>
          <a:xfrm>
            <a:off x="7880684" y="3068054"/>
            <a:ext cx="5925803" cy="2843400"/>
          </a:xfrm>
          <a:prstGeom prst="rect">
            <a:avLst/>
          </a:prstGeom>
          <a:noFill/>
          <a:ln/>
        </p:spPr>
        <p:txBody>
          <a:bodyPr wrap="square" lIns="0" tIns="0" rIns="0" bIns="0" rtlCol="0" anchor="t"/>
          <a:lstStyle/>
          <a:p>
            <a:pPr>
              <a:lnSpc>
                <a:spcPct val="150000"/>
              </a:lnSpc>
            </a:pPr>
            <a:r>
              <a:rPr lang="en-US" sz="1850" b="0" dirty="0">
                <a:solidFill>
                  <a:srgbClr val="FFFFFF"/>
                </a:solidFill>
                <a:effectLst/>
                <a:latin typeface="PT Sans" pitchFamily="34" charset="0"/>
              </a:rPr>
              <a:t>2. </a:t>
            </a:r>
            <a:r>
              <a:rPr lang="en-US" sz="2000" b="0" dirty="0">
                <a:solidFill>
                  <a:srgbClr val="D4D4D4"/>
                </a:solidFill>
                <a:effectLst/>
                <a:latin typeface="Consolas" panose="020B0609020204030204" pitchFamily="49" charset="0"/>
              </a:rPr>
              <a:t> </a:t>
            </a:r>
            <a:r>
              <a:rPr lang="en-US" sz="2000" b="0" dirty="0">
                <a:solidFill>
                  <a:srgbClr val="D4D4D4"/>
                </a:solidFill>
                <a:effectLst/>
                <a:latin typeface="PT Sans" panose="020B0503020203020204" pitchFamily="34" charset="0"/>
              </a:rPr>
              <a:t>Expand the system to other languages - With users coming from different countries and the social platforms been interpreted in different languages, it will be useful if the model is designed further in a way to interpret different languages.</a:t>
            </a:r>
          </a:p>
          <a:p>
            <a:pPr>
              <a:lnSpc>
                <a:spcPts val="1425"/>
              </a:lnSpc>
            </a:pPr>
            <a:br>
              <a:rPr lang="en-US" sz="2000" b="0" dirty="0">
                <a:solidFill>
                  <a:srgbClr val="D4D4D4"/>
                </a:solidFill>
                <a:effectLst/>
                <a:latin typeface="Consolas" panose="020B0609020204030204" pitchFamily="49" charset="0"/>
              </a:rPr>
            </a:br>
            <a:endParaRPr lang="en-US" sz="2000" b="0" dirty="0">
              <a:solidFill>
                <a:srgbClr val="D4D4D4"/>
              </a:solidFill>
              <a:effectLst/>
              <a:latin typeface="Consolas" panose="020B0609020204030204" pitchFamily="49" charset="0"/>
            </a:endParaRPr>
          </a:p>
          <a:p>
            <a:pPr>
              <a:lnSpc>
                <a:spcPts val="3000"/>
              </a:lnSpc>
            </a:pPr>
            <a:endParaRPr lang="en-US" sz="2000" b="0" dirty="0">
              <a:solidFill>
                <a:srgbClr val="D4D4D4"/>
              </a:solidFill>
              <a:effectLst/>
              <a:latin typeface="PT Sans" panose="020B0503020203020204" pitchFamily="34" charset="0"/>
            </a:endParaRPr>
          </a:p>
          <a:p>
            <a:pPr marL="0" indent="0">
              <a:lnSpc>
                <a:spcPts val="3000"/>
              </a:lnSpc>
              <a:buNone/>
            </a:pPr>
            <a:r>
              <a:rPr lang="en-US" sz="1850" dirty="0">
                <a:solidFill>
                  <a:srgbClr val="FFFFFF"/>
                </a:solidFill>
                <a:latin typeface="PT Sans" pitchFamily="34" charset="0"/>
              </a:rPr>
              <a:t> </a:t>
            </a:r>
            <a:endParaRPr lang="en-US" sz="1850" dirty="0"/>
          </a:p>
        </p:txBody>
      </p:sp>
    </p:spTree>
    <p:extLst>
      <p:ext uri="{BB962C8B-B14F-4D97-AF65-F5344CB8AC3E}">
        <p14:creationId xmlns:p14="http://schemas.microsoft.com/office/powerpoint/2010/main" val="4255433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92160"/>
          </a:xfrm>
          <a:prstGeom prst="rect">
            <a:avLst/>
          </a:prstGeom>
        </p:spPr>
      </p:pic>
      <p:sp>
        <p:nvSpPr>
          <p:cNvPr id="3" name="Text 0"/>
          <p:cNvSpPr/>
          <p:nvPr/>
        </p:nvSpPr>
        <p:spPr>
          <a:xfrm>
            <a:off x="837724" y="4122420"/>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Project Objectives</a:t>
            </a:r>
            <a:endParaRPr lang="en-US" sz="4400" dirty="0"/>
          </a:p>
        </p:txBody>
      </p:sp>
      <p:sp>
        <p:nvSpPr>
          <p:cNvPr id="4" name="Shape 1"/>
          <p:cNvSpPr/>
          <p:nvPr/>
        </p:nvSpPr>
        <p:spPr>
          <a:xfrm>
            <a:off x="837724" y="5454610"/>
            <a:ext cx="538520" cy="538520"/>
          </a:xfrm>
          <a:prstGeom prst="roundRect">
            <a:avLst>
              <a:gd name="adj" fmla="val 66677"/>
            </a:avLst>
          </a:prstGeom>
          <a:solidFill>
            <a:srgbClr val="00002E"/>
          </a:solidFill>
          <a:ln w="22860">
            <a:solidFill>
              <a:srgbClr val="F2B42D"/>
            </a:solidFill>
            <a:prstDash val="solid"/>
          </a:ln>
        </p:spPr>
      </p:sp>
      <p:sp>
        <p:nvSpPr>
          <p:cNvPr id="5" name="Text 2"/>
          <p:cNvSpPr/>
          <p:nvPr/>
        </p:nvSpPr>
        <p:spPr>
          <a:xfrm>
            <a:off x="1005602" y="5554861"/>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FFFFFF"/>
                </a:solidFill>
                <a:latin typeface="Nunito Semi Bold" pitchFamily="34" charset="0"/>
                <a:ea typeface="Nunito Semi Bold" pitchFamily="34" charset="-122"/>
                <a:cs typeface="Nunito Semi Bold" pitchFamily="34" charset="-120"/>
              </a:rPr>
              <a:t>1</a:t>
            </a:r>
            <a:endParaRPr lang="en-US" sz="2650" dirty="0"/>
          </a:p>
        </p:txBody>
      </p:sp>
      <p:sp>
        <p:nvSpPr>
          <p:cNvPr id="6" name="Text 3"/>
          <p:cNvSpPr/>
          <p:nvPr/>
        </p:nvSpPr>
        <p:spPr>
          <a:xfrm>
            <a:off x="1615559" y="5454610"/>
            <a:ext cx="3076456"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Detect Harmful Content</a:t>
            </a:r>
            <a:endParaRPr lang="en-US" sz="2200" dirty="0"/>
          </a:p>
        </p:txBody>
      </p:sp>
      <p:sp>
        <p:nvSpPr>
          <p:cNvPr id="7" name="Text 4"/>
          <p:cNvSpPr/>
          <p:nvPr/>
        </p:nvSpPr>
        <p:spPr>
          <a:xfrm>
            <a:off x="1615559" y="5950148"/>
            <a:ext cx="3380899" cy="1149072"/>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PT Sans" pitchFamily="34" charset="0"/>
                <a:ea typeface="PT Sans" pitchFamily="34" charset="-122"/>
                <a:cs typeface="PT Sans" pitchFamily="34" charset="-120"/>
              </a:rPr>
              <a:t>Develop an NLP system to identify offensive and hateful comments on social media.</a:t>
            </a:r>
            <a:endParaRPr lang="en-US" sz="1850" dirty="0"/>
          </a:p>
        </p:txBody>
      </p:sp>
      <p:sp>
        <p:nvSpPr>
          <p:cNvPr id="8" name="Shape 5"/>
          <p:cNvSpPr/>
          <p:nvPr/>
        </p:nvSpPr>
        <p:spPr>
          <a:xfrm>
            <a:off x="5235773" y="5454610"/>
            <a:ext cx="538520" cy="538520"/>
          </a:xfrm>
          <a:prstGeom prst="roundRect">
            <a:avLst>
              <a:gd name="adj" fmla="val 66677"/>
            </a:avLst>
          </a:prstGeom>
          <a:solidFill>
            <a:srgbClr val="00002E"/>
          </a:solidFill>
          <a:ln w="22860">
            <a:solidFill>
              <a:srgbClr val="D7425E"/>
            </a:solidFill>
            <a:prstDash val="solid"/>
          </a:ln>
        </p:spPr>
      </p:sp>
      <p:sp>
        <p:nvSpPr>
          <p:cNvPr id="9" name="Text 6"/>
          <p:cNvSpPr/>
          <p:nvPr/>
        </p:nvSpPr>
        <p:spPr>
          <a:xfrm>
            <a:off x="5403652" y="5554861"/>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FFFFFF"/>
                </a:solidFill>
                <a:latin typeface="Nunito Semi Bold" pitchFamily="34" charset="0"/>
                <a:ea typeface="Nunito Semi Bold" pitchFamily="34" charset="-122"/>
                <a:cs typeface="Nunito Semi Bold" pitchFamily="34" charset="-120"/>
              </a:rPr>
              <a:t>2</a:t>
            </a:r>
            <a:endParaRPr lang="en-US" sz="2650" dirty="0"/>
          </a:p>
        </p:txBody>
      </p:sp>
      <p:sp>
        <p:nvSpPr>
          <p:cNvPr id="10" name="Text 7"/>
          <p:cNvSpPr/>
          <p:nvPr/>
        </p:nvSpPr>
        <p:spPr>
          <a:xfrm>
            <a:off x="6013609" y="5454610"/>
            <a:ext cx="3187303"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Improve User Experience</a:t>
            </a:r>
            <a:endParaRPr lang="en-US" sz="2200" dirty="0"/>
          </a:p>
        </p:txBody>
      </p:sp>
      <p:sp>
        <p:nvSpPr>
          <p:cNvPr id="11" name="Text 8"/>
          <p:cNvSpPr/>
          <p:nvPr/>
        </p:nvSpPr>
        <p:spPr>
          <a:xfrm>
            <a:off x="6013609" y="5950148"/>
            <a:ext cx="3380899" cy="1149072"/>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PT Sans" pitchFamily="34" charset="0"/>
                <a:ea typeface="PT Sans" pitchFamily="34" charset="-122"/>
                <a:cs typeface="PT Sans" pitchFamily="34" charset="-120"/>
              </a:rPr>
              <a:t>Reduce exposure to cyberbullying and promote a safer online environment.</a:t>
            </a:r>
            <a:endParaRPr lang="en-US" sz="1850" dirty="0"/>
          </a:p>
        </p:txBody>
      </p:sp>
      <p:sp>
        <p:nvSpPr>
          <p:cNvPr id="12" name="Shape 9"/>
          <p:cNvSpPr/>
          <p:nvPr/>
        </p:nvSpPr>
        <p:spPr>
          <a:xfrm>
            <a:off x="9633823" y="5454610"/>
            <a:ext cx="538520" cy="538520"/>
          </a:xfrm>
          <a:prstGeom prst="roundRect">
            <a:avLst>
              <a:gd name="adj" fmla="val 66677"/>
            </a:avLst>
          </a:prstGeom>
          <a:solidFill>
            <a:srgbClr val="00002E"/>
          </a:solidFill>
          <a:ln w="22860">
            <a:solidFill>
              <a:srgbClr val="DD785E"/>
            </a:solidFill>
            <a:prstDash val="solid"/>
          </a:ln>
        </p:spPr>
      </p:sp>
      <p:sp>
        <p:nvSpPr>
          <p:cNvPr id="13" name="Text 10"/>
          <p:cNvSpPr/>
          <p:nvPr/>
        </p:nvSpPr>
        <p:spPr>
          <a:xfrm>
            <a:off x="9801701" y="5554861"/>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FFFFFF"/>
                </a:solidFill>
                <a:latin typeface="Nunito Semi Bold" pitchFamily="34" charset="0"/>
                <a:ea typeface="Nunito Semi Bold" pitchFamily="34" charset="-122"/>
                <a:cs typeface="Nunito Semi Bold" pitchFamily="34" charset="-120"/>
              </a:rPr>
              <a:t>3</a:t>
            </a:r>
            <a:endParaRPr lang="en-US" sz="2650" dirty="0"/>
          </a:p>
        </p:txBody>
      </p:sp>
      <p:sp>
        <p:nvSpPr>
          <p:cNvPr id="14" name="Text 11"/>
          <p:cNvSpPr/>
          <p:nvPr/>
        </p:nvSpPr>
        <p:spPr>
          <a:xfrm>
            <a:off x="10411658" y="5454610"/>
            <a:ext cx="2955131"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Support Mental Health</a:t>
            </a:r>
            <a:endParaRPr lang="en-US" sz="2200" dirty="0"/>
          </a:p>
        </p:txBody>
      </p:sp>
      <p:sp>
        <p:nvSpPr>
          <p:cNvPr id="15" name="Text 12"/>
          <p:cNvSpPr/>
          <p:nvPr/>
        </p:nvSpPr>
        <p:spPr>
          <a:xfrm>
            <a:off x="10411658" y="5950148"/>
            <a:ext cx="3380899" cy="1149072"/>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PT Sans" pitchFamily="34" charset="0"/>
                <a:ea typeface="PT Sans" pitchFamily="34" charset="-122"/>
                <a:cs typeface="PT Sans" pitchFamily="34" charset="-120"/>
              </a:rPr>
              <a:t>Mitigate psychological impacts like anxiety, depression, and low self-esteem.</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589961"/>
            <a:ext cx="6776680"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Data Source and Structure</a:t>
            </a:r>
            <a:endParaRPr lang="en-US" sz="4400" dirty="0"/>
          </a:p>
        </p:txBody>
      </p:sp>
      <p:sp>
        <p:nvSpPr>
          <p:cNvPr id="4" name="Shape 1"/>
          <p:cNvSpPr/>
          <p:nvPr/>
        </p:nvSpPr>
        <p:spPr>
          <a:xfrm>
            <a:off x="837724" y="2652951"/>
            <a:ext cx="7468553" cy="3986689"/>
          </a:xfrm>
          <a:prstGeom prst="roundRect">
            <a:avLst>
              <a:gd name="adj" fmla="val 9007"/>
            </a:avLst>
          </a:prstGeom>
          <a:noFill/>
          <a:ln w="7620">
            <a:solidFill>
              <a:srgbClr val="FFFFFF">
                <a:alpha val="24000"/>
              </a:srgbClr>
            </a:solidFill>
            <a:prstDash val="solid"/>
          </a:ln>
        </p:spPr>
      </p:sp>
      <p:sp>
        <p:nvSpPr>
          <p:cNvPr id="5" name="Shape 2"/>
          <p:cNvSpPr/>
          <p:nvPr/>
        </p:nvSpPr>
        <p:spPr>
          <a:xfrm>
            <a:off x="845344" y="2660571"/>
            <a:ext cx="7453312" cy="1451491"/>
          </a:xfrm>
          <a:prstGeom prst="rect">
            <a:avLst/>
          </a:prstGeom>
          <a:solidFill>
            <a:srgbClr val="FFFFFF">
              <a:alpha val="4000"/>
            </a:srgbClr>
          </a:solidFill>
          <a:ln/>
        </p:spPr>
      </p:sp>
      <p:sp>
        <p:nvSpPr>
          <p:cNvPr id="6" name="Text 3"/>
          <p:cNvSpPr/>
          <p:nvPr/>
        </p:nvSpPr>
        <p:spPr>
          <a:xfrm>
            <a:off x="1084659" y="2811780"/>
            <a:ext cx="3244215" cy="383024"/>
          </a:xfrm>
          <a:prstGeom prst="rect">
            <a:avLst/>
          </a:prstGeom>
          <a:noFill/>
          <a:ln/>
        </p:spPr>
        <p:txBody>
          <a:bodyPr wrap="none" lIns="0" tIns="0" rIns="0" bIns="0" rtlCol="0" anchor="t"/>
          <a:lstStyle/>
          <a:p>
            <a:pPr marL="0" indent="0">
              <a:lnSpc>
                <a:spcPts val="3000"/>
              </a:lnSpc>
              <a:buNone/>
            </a:pPr>
            <a:r>
              <a:rPr lang="en-US" sz="1850" dirty="0">
                <a:solidFill>
                  <a:srgbClr val="FFFFFF"/>
                </a:solidFill>
                <a:latin typeface="PT Sans" pitchFamily="34" charset="0"/>
                <a:ea typeface="PT Sans" pitchFamily="34" charset="-122"/>
                <a:cs typeface="PT Sans" pitchFamily="34" charset="-120"/>
              </a:rPr>
              <a:t>Source</a:t>
            </a:r>
            <a:endParaRPr lang="en-US" sz="1850" dirty="0"/>
          </a:p>
        </p:txBody>
      </p:sp>
      <p:sp>
        <p:nvSpPr>
          <p:cNvPr id="7" name="Text 4"/>
          <p:cNvSpPr/>
          <p:nvPr/>
        </p:nvSpPr>
        <p:spPr>
          <a:xfrm>
            <a:off x="4815126" y="2811780"/>
            <a:ext cx="3244215" cy="1149072"/>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PT Sans" pitchFamily="34" charset="0"/>
                <a:ea typeface="PT Sans" pitchFamily="34" charset="-122"/>
                <a:cs typeface="PT Sans" pitchFamily="34" charset="-120"/>
              </a:rPr>
              <a:t>Hugging Face's "tdavidson/hate_speech_offensive"</a:t>
            </a:r>
            <a:endParaRPr lang="en-US" sz="1850" dirty="0"/>
          </a:p>
        </p:txBody>
      </p:sp>
      <p:sp>
        <p:nvSpPr>
          <p:cNvPr id="8" name="Shape 5"/>
          <p:cNvSpPr/>
          <p:nvPr/>
        </p:nvSpPr>
        <p:spPr>
          <a:xfrm>
            <a:off x="845344" y="4112062"/>
            <a:ext cx="7453312" cy="1068467"/>
          </a:xfrm>
          <a:prstGeom prst="rect">
            <a:avLst/>
          </a:prstGeom>
          <a:solidFill>
            <a:srgbClr val="000000">
              <a:alpha val="4000"/>
            </a:srgbClr>
          </a:solidFill>
          <a:ln/>
        </p:spPr>
      </p:sp>
      <p:sp>
        <p:nvSpPr>
          <p:cNvPr id="9" name="Text 6"/>
          <p:cNvSpPr/>
          <p:nvPr/>
        </p:nvSpPr>
        <p:spPr>
          <a:xfrm>
            <a:off x="1084659" y="4263271"/>
            <a:ext cx="3244215" cy="383024"/>
          </a:xfrm>
          <a:prstGeom prst="rect">
            <a:avLst/>
          </a:prstGeom>
          <a:noFill/>
          <a:ln/>
        </p:spPr>
        <p:txBody>
          <a:bodyPr wrap="none" lIns="0" tIns="0" rIns="0" bIns="0" rtlCol="0" anchor="t"/>
          <a:lstStyle/>
          <a:p>
            <a:pPr marL="0" indent="0">
              <a:lnSpc>
                <a:spcPts val="3000"/>
              </a:lnSpc>
              <a:buNone/>
            </a:pPr>
            <a:r>
              <a:rPr lang="en-US" sz="1850" dirty="0">
                <a:solidFill>
                  <a:srgbClr val="FFFFFF"/>
                </a:solidFill>
                <a:latin typeface="PT Sans" pitchFamily="34" charset="0"/>
                <a:ea typeface="PT Sans" pitchFamily="34" charset="-122"/>
                <a:cs typeface="PT Sans" pitchFamily="34" charset="-120"/>
              </a:rPr>
              <a:t>Content</a:t>
            </a:r>
            <a:endParaRPr lang="en-US" sz="1850" dirty="0"/>
          </a:p>
        </p:txBody>
      </p:sp>
      <p:sp>
        <p:nvSpPr>
          <p:cNvPr id="10" name="Text 7"/>
          <p:cNvSpPr/>
          <p:nvPr/>
        </p:nvSpPr>
        <p:spPr>
          <a:xfrm>
            <a:off x="4815126" y="4263271"/>
            <a:ext cx="3244215" cy="766048"/>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PT Sans" pitchFamily="34" charset="0"/>
                <a:ea typeface="PT Sans" pitchFamily="34" charset="-122"/>
                <a:cs typeface="PT Sans" pitchFamily="34" charset="-120"/>
              </a:rPr>
              <a:t>Tweets labeled for hate speech, offensive language, or neither</a:t>
            </a:r>
            <a:endParaRPr lang="en-US" sz="1850" dirty="0"/>
          </a:p>
        </p:txBody>
      </p:sp>
      <p:sp>
        <p:nvSpPr>
          <p:cNvPr id="11" name="Shape 8"/>
          <p:cNvSpPr/>
          <p:nvPr/>
        </p:nvSpPr>
        <p:spPr>
          <a:xfrm>
            <a:off x="845344" y="5180528"/>
            <a:ext cx="7453312" cy="1451491"/>
          </a:xfrm>
          <a:prstGeom prst="rect">
            <a:avLst/>
          </a:prstGeom>
          <a:solidFill>
            <a:srgbClr val="FFFFFF">
              <a:alpha val="4000"/>
            </a:srgbClr>
          </a:solidFill>
          <a:ln/>
        </p:spPr>
      </p:sp>
      <p:sp>
        <p:nvSpPr>
          <p:cNvPr id="12" name="Text 9"/>
          <p:cNvSpPr/>
          <p:nvPr/>
        </p:nvSpPr>
        <p:spPr>
          <a:xfrm>
            <a:off x="1084659" y="5331738"/>
            <a:ext cx="3244215" cy="383024"/>
          </a:xfrm>
          <a:prstGeom prst="rect">
            <a:avLst/>
          </a:prstGeom>
          <a:noFill/>
          <a:ln/>
        </p:spPr>
        <p:txBody>
          <a:bodyPr wrap="none" lIns="0" tIns="0" rIns="0" bIns="0" rtlCol="0" anchor="t"/>
          <a:lstStyle/>
          <a:p>
            <a:pPr marL="0" indent="0">
              <a:lnSpc>
                <a:spcPts val="3000"/>
              </a:lnSpc>
              <a:buNone/>
            </a:pPr>
            <a:r>
              <a:rPr lang="en-US" sz="1850" dirty="0">
                <a:solidFill>
                  <a:srgbClr val="FFFFFF"/>
                </a:solidFill>
                <a:latin typeface="PT Sans" pitchFamily="34" charset="0"/>
                <a:ea typeface="PT Sans" pitchFamily="34" charset="-122"/>
                <a:cs typeface="PT Sans" pitchFamily="34" charset="-120"/>
              </a:rPr>
              <a:t>Columns</a:t>
            </a:r>
            <a:endParaRPr lang="en-US" sz="1850" dirty="0"/>
          </a:p>
        </p:txBody>
      </p:sp>
      <p:sp>
        <p:nvSpPr>
          <p:cNvPr id="13" name="Text 10"/>
          <p:cNvSpPr/>
          <p:nvPr/>
        </p:nvSpPr>
        <p:spPr>
          <a:xfrm>
            <a:off x="4815126" y="5331738"/>
            <a:ext cx="3244215" cy="1149072"/>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PT Sans" pitchFamily="34" charset="0"/>
                <a:ea typeface="PT Sans" pitchFamily="34" charset="-122"/>
                <a:cs typeface="PT Sans" pitchFamily="34" charset="-120"/>
              </a:rPr>
              <a:t>count, hate_speech_count, offensive_language_count, neither_count, class, tweet</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124903"/>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Key Stakeholders</a:t>
            </a:r>
            <a:endParaRPr lang="en-US" sz="4400" dirty="0"/>
          </a:p>
        </p:txBody>
      </p:sp>
      <p:pic>
        <p:nvPicPr>
          <p:cNvPr id="4" name="Image 1" descr="preencoded.png"/>
          <p:cNvPicPr>
            <a:picLocks noChangeAspect="1"/>
          </p:cNvPicPr>
          <p:nvPr/>
        </p:nvPicPr>
        <p:blipFill>
          <a:blip r:embed="rId4"/>
          <a:stretch>
            <a:fillRect/>
          </a:stretch>
        </p:blipFill>
        <p:spPr>
          <a:xfrm>
            <a:off x="837724" y="2187893"/>
            <a:ext cx="598408" cy="598408"/>
          </a:xfrm>
          <a:prstGeom prst="rect">
            <a:avLst/>
          </a:prstGeom>
        </p:spPr>
      </p:pic>
      <p:sp>
        <p:nvSpPr>
          <p:cNvPr id="5" name="Text 1"/>
          <p:cNvSpPr/>
          <p:nvPr/>
        </p:nvSpPr>
        <p:spPr>
          <a:xfrm>
            <a:off x="837724" y="3025616"/>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Social Media Users</a:t>
            </a:r>
            <a:endParaRPr lang="en-US" sz="2200" dirty="0"/>
          </a:p>
        </p:txBody>
      </p:sp>
      <p:sp>
        <p:nvSpPr>
          <p:cNvPr id="6" name="Text 2"/>
          <p:cNvSpPr/>
          <p:nvPr/>
        </p:nvSpPr>
        <p:spPr>
          <a:xfrm>
            <a:off x="837724" y="3521154"/>
            <a:ext cx="3554730" cy="766048"/>
          </a:xfrm>
          <a:prstGeom prst="rect">
            <a:avLst/>
          </a:prstGeom>
          <a:noFill/>
          <a:ln/>
        </p:spPr>
        <p:txBody>
          <a:bodyPr wrap="squar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Benefit from reduced exposure to offensive language.</a:t>
            </a:r>
            <a:endParaRPr lang="en-US" sz="1850" dirty="0"/>
          </a:p>
        </p:txBody>
      </p:sp>
      <p:pic>
        <p:nvPicPr>
          <p:cNvPr id="7" name="Image 2" descr="preencoded.png"/>
          <p:cNvPicPr>
            <a:picLocks noChangeAspect="1"/>
          </p:cNvPicPr>
          <p:nvPr/>
        </p:nvPicPr>
        <p:blipFill>
          <a:blip r:embed="rId5"/>
          <a:stretch>
            <a:fillRect/>
          </a:stretch>
        </p:blipFill>
        <p:spPr>
          <a:xfrm>
            <a:off x="4751427" y="2187893"/>
            <a:ext cx="598408" cy="598408"/>
          </a:xfrm>
          <a:prstGeom prst="rect">
            <a:avLst/>
          </a:prstGeom>
        </p:spPr>
      </p:pic>
      <p:sp>
        <p:nvSpPr>
          <p:cNvPr id="8" name="Text 3"/>
          <p:cNvSpPr/>
          <p:nvPr/>
        </p:nvSpPr>
        <p:spPr>
          <a:xfrm>
            <a:off x="4751427" y="3025616"/>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Moderation Teams</a:t>
            </a:r>
            <a:endParaRPr lang="en-US" sz="2200" dirty="0"/>
          </a:p>
        </p:txBody>
      </p:sp>
      <p:sp>
        <p:nvSpPr>
          <p:cNvPr id="9" name="Text 4"/>
          <p:cNvSpPr/>
          <p:nvPr/>
        </p:nvSpPr>
        <p:spPr>
          <a:xfrm>
            <a:off x="4751427" y="3521154"/>
            <a:ext cx="3554849" cy="766048"/>
          </a:xfrm>
          <a:prstGeom prst="rect">
            <a:avLst/>
          </a:prstGeom>
          <a:noFill/>
          <a:ln/>
        </p:spPr>
        <p:txBody>
          <a:bodyPr wrap="squar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Need tools to effectively monitor and control comment sections.</a:t>
            </a:r>
            <a:endParaRPr lang="en-US" sz="1850" dirty="0"/>
          </a:p>
        </p:txBody>
      </p:sp>
      <p:pic>
        <p:nvPicPr>
          <p:cNvPr id="10" name="Image 3" descr="preencoded.png"/>
          <p:cNvPicPr>
            <a:picLocks noChangeAspect="1"/>
          </p:cNvPicPr>
          <p:nvPr/>
        </p:nvPicPr>
        <p:blipFill>
          <a:blip r:embed="rId6"/>
          <a:stretch>
            <a:fillRect/>
          </a:stretch>
        </p:blipFill>
        <p:spPr>
          <a:xfrm>
            <a:off x="837724" y="5005268"/>
            <a:ext cx="598408" cy="598408"/>
          </a:xfrm>
          <a:prstGeom prst="rect">
            <a:avLst/>
          </a:prstGeom>
        </p:spPr>
      </p:pic>
      <p:sp>
        <p:nvSpPr>
          <p:cNvPr id="11" name="Text 5"/>
          <p:cNvSpPr/>
          <p:nvPr/>
        </p:nvSpPr>
        <p:spPr>
          <a:xfrm>
            <a:off x="837724" y="5842992"/>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Data Scientists</a:t>
            </a:r>
            <a:endParaRPr lang="en-US" sz="2200" dirty="0"/>
          </a:p>
        </p:txBody>
      </p:sp>
      <p:sp>
        <p:nvSpPr>
          <p:cNvPr id="12" name="Text 6"/>
          <p:cNvSpPr/>
          <p:nvPr/>
        </p:nvSpPr>
        <p:spPr>
          <a:xfrm>
            <a:off x="837724" y="6338530"/>
            <a:ext cx="3554730" cy="766048"/>
          </a:xfrm>
          <a:prstGeom prst="rect">
            <a:avLst/>
          </a:prstGeom>
          <a:noFill/>
          <a:ln/>
        </p:spPr>
        <p:txBody>
          <a:bodyPr wrap="squar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Interested in building and refining cyberbullying detection models.</a:t>
            </a:r>
            <a:endParaRPr lang="en-US" sz="1850" dirty="0"/>
          </a:p>
        </p:txBody>
      </p:sp>
      <p:pic>
        <p:nvPicPr>
          <p:cNvPr id="13" name="Image 4" descr="preencoded.png"/>
          <p:cNvPicPr>
            <a:picLocks noChangeAspect="1"/>
          </p:cNvPicPr>
          <p:nvPr/>
        </p:nvPicPr>
        <p:blipFill>
          <a:blip r:embed="rId7"/>
          <a:stretch>
            <a:fillRect/>
          </a:stretch>
        </p:blipFill>
        <p:spPr>
          <a:xfrm>
            <a:off x="4751427" y="5005268"/>
            <a:ext cx="598408" cy="598408"/>
          </a:xfrm>
          <a:prstGeom prst="rect">
            <a:avLst/>
          </a:prstGeom>
        </p:spPr>
      </p:pic>
      <p:sp>
        <p:nvSpPr>
          <p:cNvPr id="14" name="Text 7"/>
          <p:cNvSpPr/>
          <p:nvPr/>
        </p:nvSpPr>
        <p:spPr>
          <a:xfrm>
            <a:off x="4751427" y="5842992"/>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Executive Leadership</a:t>
            </a:r>
            <a:endParaRPr lang="en-US" sz="2200" dirty="0"/>
          </a:p>
        </p:txBody>
      </p:sp>
      <p:sp>
        <p:nvSpPr>
          <p:cNvPr id="15" name="Text 8"/>
          <p:cNvSpPr/>
          <p:nvPr/>
        </p:nvSpPr>
        <p:spPr>
          <a:xfrm>
            <a:off x="4751427" y="6338530"/>
            <a:ext cx="3554849" cy="766048"/>
          </a:xfrm>
          <a:prstGeom prst="rect">
            <a:avLst/>
          </a:prstGeom>
          <a:noFill/>
          <a:ln/>
        </p:spPr>
        <p:txBody>
          <a:bodyPr wrap="squar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Focused on user retention, satisfaction, and brand reputation.</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79978" y="612815"/>
            <a:ext cx="5243989" cy="655439"/>
          </a:xfrm>
          <a:prstGeom prst="rect">
            <a:avLst/>
          </a:prstGeom>
          <a:noFill/>
          <a:ln/>
        </p:spPr>
        <p:txBody>
          <a:bodyPr wrap="none" lIns="0" tIns="0" rIns="0" bIns="0" rtlCol="0" anchor="t"/>
          <a:lstStyle/>
          <a:p>
            <a:pPr marL="0" indent="0">
              <a:lnSpc>
                <a:spcPts val="5150"/>
              </a:lnSpc>
              <a:buNone/>
            </a:pPr>
            <a:r>
              <a:rPr lang="en-US" sz="4100" dirty="0">
                <a:solidFill>
                  <a:srgbClr val="FFFFFF"/>
                </a:solidFill>
                <a:latin typeface="Nunito Semi Bold" pitchFamily="34" charset="0"/>
                <a:ea typeface="Nunito Semi Bold" pitchFamily="34" charset="-122"/>
                <a:cs typeface="Nunito Semi Bold" pitchFamily="34" charset="-120"/>
              </a:rPr>
              <a:t>Project Methodology</a:t>
            </a:r>
            <a:endParaRPr lang="en-US" sz="4100" dirty="0"/>
          </a:p>
        </p:txBody>
      </p:sp>
      <p:sp>
        <p:nvSpPr>
          <p:cNvPr id="3" name="Shape 1"/>
          <p:cNvSpPr/>
          <p:nvPr/>
        </p:nvSpPr>
        <p:spPr>
          <a:xfrm>
            <a:off x="7299960" y="1713905"/>
            <a:ext cx="30480" cy="5905738"/>
          </a:xfrm>
          <a:prstGeom prst="roundRect">
            <a:avLst>
              <a:gd name="adj" fmla="val 1096812"/>
            </a:avLst>
          </a:prstGeom>
          <a:solidFill>
            <a:srgbClr val="FFFFFF">
              <a:alpha val="24000"/>
            </a:srgbClr>
          </a:solidFill>
          <a:ln/>
        </p:spPr>
      </p:sp>
      <p:sp>
        <p:nvSpPr>
          <p:cNvPr id="4" name="Shape 2"/>
          <p:cNvSpPr/>
          <p:nvPr/>
        </p:nvSpPr>
        <p:spPr>
          <a:xfrm>
            <a:off x="6315015" y="2199918"/>
            <a:ext cx="779978" cy="30480"/>
          </a:xfrm>
          <a:prstGeom prst="roundRect">
            <a:avLst>
              <a:gd name="adj" fmla="val 1096812"/>
            </a:avLst>
          </a:prstGeom>
          <a:solidFill>
            <a:srgbClr val="F2B42D"/>
          </a:solidFill>
          <a:ln/>
        </p:spPr>
      </p:sp>
      <p:sp>
        <p:nvSpPr>
          <p:cNvPr id="5" name="Shape 3"/>
          <p:cNvSpPr/>
          <p:nvPr/>
        </p:nvSpPr>
        <p:spPr>
          <a:xfrm>
            <a:off x="7064514" y="1964531"/>
            <a:ext cx="501372" cy="501372"/>
          </a:xfrm>
          <a:prstGeom prst="roundRect">
            <a:avLst>
              <a:gd name="adj" fmla="val 66679"/>
            </a:avLst>
          </a:prstGeom>
          <a:solidFill>
            <a:srgbClr val="00002E"/>
          </a:solidFill>
          <a:ln w="22860">
            <a:solidFill>
              <a:srgbClr val="F2B42D"/>
            </a:solidFill>
            <a:prstDash val="solid"/>
          </a:ln>
        </p:spPr>
      </p:sp>
      <p:sp>
        <p:nvSpPr>
          <p:cNvPr id="6" name="Text 4"/>
          <p:cNvSpPr/>
          <p:nvPr/>
        </p:nvSpPr>
        <p:spPr>
          <a:xfrm>
            <a:off x="7220724" y="2057876"/>
            <a:ext cx="188833" cy="314682"/>
          </a:xfrm>
          <a:prstGeom prst="rect">
            <a:avLst/>
          </a:prstGeom>
          <a:noFill/>
          <a:ln/>
        </p:spPr>
        <p:txBody>
          <a:bodyPr wrap="none" lIns="0" tIns="0" rIns="0" bIns="0" rtlCol="0" anchor="t"/>
          <a:lstStyle/>
          <a:p>
            <a:pPr marL="0" indent="0" algn="ctr">
              <a:lnSpc>
                <a:spcPts val="2450"/>
              </a:lnSpc>
              <a:buNone/>
            </a:pPr>
            <a:r>
              <a:rPr lang="en-US" sz="2450" dirty="0">
                <a:solidFill>
                  <a:srgbClr val="FFFFFF"/>
                </a:solidFill>
                <a:latin typeface="Nunito Semi Bold" pitchFamily="34" charset="0"/>
                <a:ea typeface="Nunito Semi Bold" pitchFamily="34" charset="-122"/>
                <a:cs typeface="Nunito Semi Bold" pitchFamily="34" charset="-120"/>
              </a:rPr>
              <a:t>1</a:t>
            </a:r>
            <a:endParaRPr lang="en-US" sz="2450" dirty="0"/>
          </a:p>
        </p:txBody>
      </p:sp>
      <p:sp>
        <p:nvSpPr>
          <p:cNvPr id="7" name="Text 5"/>
          <p:cNvSpPr/>
          <p:nvPr/>
        </p:nvSpPr>
        <p:spPr>
          <a:xfrm>
            <a:off x="3183493" y="1936671"/>
            <a:ext cx="2905958" cy="327660"/>
          </a:xfrm>
          <a:prstGeom prst="rect">
            <a:avLst/>
          </a:prstGeom>
          <a:noFill/>
          <a:ln/>
        </p:spPr>
        <p:txBody>
          <a:bodyPr wrap="none" lIns="0" tIns="0" rIns="0" bIns="0" rtlCol="0" anchor="t"/>
          <a:lstStyle/>
          <a:p>
            <a:pPr marL="0" indent="0" algn="r">
              <a:lnSpc>
                <a:spcPts val="2550"/>
              </a:lnSpc>
              <a:buNone/>
            </a:pPr>
            <a:r>
              <a:rPr lang="en-US" sz="2050" dirty="0">
                <a:solidFill>
                  <a:srgbClr val="FFFFFF"/>
                </a:solidFill>
                <a:latin typeface="Nunito Semi Bold" pitchFamily="34" charset="0"/>
                <a:ea typeface="Nunito Semi Bold" pitchFamily="34" charset="-122"/>
                <a:cs typeface="Nunito Semi Bold" pitchFamily="34" charset="-120"/>
              </a:rPr>
              <a:t>Business Understanding</a:t>
            </a:r>
            <a:endParaRPr lang="en-US" sz="2050" dirty="0"/>
          </a:p>
        </p:txBody>
      </p:sp>
      <p:sp>
        <p:nvSpPr>
          <p:cNvPr id="8" name="Text 6"/>
          <p:cNvSpPr/>
          <p:nvPr/>
        </p:nvSpPr>
        <p:spPr>
          <a:xfrm>
            <a:off x="779978" y="2398038"/>
            <a:ext cx="5309473" cy="713184"/>
          </a:xfrm>
          <a:prstGeom prst="rect">
            <a:avLst/>
          </a:prstGeom>
          <a:noFill/>
          <a:ln/>
        </p:spPr>
        <p:txBody>
          <a:bodyPr wrap="square" lIns="0" tIns="0" rIns="0" bIns="0" rtlCol="0" anchor="t"/>
          <a:lstStyle/>
          <a:p>
            <a:pPr marL="0" indent="0" algn="r">
              <a:lnSpc>
                <a:spcPts val="2800"/>
              </a:lnSpc>
              <a:buNone/>
            </a:pPr>
            <a:r>
              <a:rPr lang="en-US" sz="1750" dirty="0">
                <a:solidFill>
                  <a:srgbClr val="FFFFFF"/>
                </a:solidFill>
                <a:latin typeface="PT Sans" pitchFamily="34" charset="0"/>
                <a:ea typeface="PT Sans" pitchFamily="34" charset="-122"/>
                <a:cs typeface="PT Sans" pitchFamily="34" charset="-120"/>
              </a:rPr>
              <a:t>Define problem, objectives, and stakeholders for cyberbullying detection strategy.</a:t>
            </a:r>
            <a:endParaRPr lang="en-US" sz="1750" dirty="0"/>
          </a:p>
        </p:txBody>
      </p:sp>
      <p:sp>
        <p:nvSpPr>
          <p:cNvPr id="9" name="Shape 7"/>
          <p:cNvSpPr/>
          <p:nvPr/>
        </p:nvSpPr>
        <p:spPr>
          <a:xfrm>
            <a:off x="7535406" y="3314105"/>
            <a:ext cx="779978" cy="30480"/>
          </a:xfrm>
          <a:prstGeom prst="roundRect">
            <a:avLst>
              <a:gd name="adj" fmla="val 1096812"/>
            </a:avLst>
          </a:prstGeom>
          <a:solidFill>
            <a:srgbClr val="D7425E"/>
          </a:solidFill>
          <a:ln/>
        </p:spPr>
      </p:sp>
      <p:sp>
        <p:nvSpPr>
          <p:cNvPr id="10" name="Shape 8"/>
          <p:cNvSpPr/>
          <p:nvPr/>
        </p:nvSpPr>
        <p:spPr>
          <a:xfrm>
            <a:off x="7064514" y="3078718"/>
            <a:ext cx="501372" cy="501372"/>
          </a:xfrm>
          <a:prstGeom prst="roundRect">
            <a:avLst>
              <a:gd name="adj" fmla="val 66679"/>
            </a:avLst>
          </a:prstGeom>
          <a:solidFill>
            <a:srgbClr val="00002E"/>
          </a:solidFill>
          <a:ln w="22860">
            <a:solidFill>
              <a:srgbClr val="D7425E"/>
            </a:solidFill>
            <a:prstDash val="solid"/>
          </a:ln>
        </p:spPr>
      </p:sp>
      <p:sp>
        <p:nvSpPr>
          <p:cNvPr id="11" name="Text 9"/>
          <p:cNvSpPr/>
          <p:nvPr/>
        </p:nvSpPr>
        <p:spPr>
          <a:xfrm>
            <a:off x="7220724" y="3172063"/>
            <a:ext cx="188833" cy="314682"/>
          </a:xfrm>
          <a:prstGeom prst="rect">
            <a:avLst/>
          </a:prstGeom>
          <a:noFill/>
          <a:ln/>
        </p:spPr>
        <p:txBody>
          <a:bodyPr wrap="none" lIns="0" tIns="0" rIns="0" bIns="0" rtlCol="0" anchor="t"/>
          <a:lstStyle/>
          <a:p>
            <a:pPr marL="0" indent="0" algn="ctr">
              <a:lnSpc>
                <a:spcPts val="2450"/>
              </a:lnSpc>
              <a:buNone/>
            </a:pPr>
            <a:r>
              <a:rPr lang="en-US" sz="2450" dirty="0">
                <a:solidFill>
                  <a:srgbClr val="FFFFFF"/>
                </a:solidFill>
                <a:latin typeface="Nunito Semi Bold" pitchFamily="34" charset="0"/>
                <a:ea typeface="Nunito Semi Bold" pitchFamily="34" charset="-122"/>
                <a:cs typeface="Nunito Semi Bold" pitchFamily="34" charset="-120"/>
              </a:rPr>
              <a:t>2</a:t>
            </a:r>
            <a:endParaRPr lang="en-US" sz="2450" dirty="0"/>
          </a:p>
        </p:txBody>
      </p:sp>
      <p:sp>
        <p:nvSpPr>
          <p:cNvPr id="12" name="Text 10"/>
          <p:cNvSpPr/>
          <p:nvPr/>
        </p:nvSpPr>
        <p:spPr>
          <a:xfrm>
            <a:off x="8540948" y="3050858"/>
            <a:ext cx="2621994" cy="327660"/>
          </a:xfrm>
          <a:prstGeom prst="rect">
            <a:avLst/>
          </a:prstGeom>
          <a:noFill/>
          <a:ln/>
        </p:spPr>
        <p:txBody>
          <a:bodyPr wrap="none" lIns="0" tIns="0" rIns="0" bIns="0" rtlCol="0" anchor="t"/>
          <a:lstStyle/>
          <a:p>
            <a:pPr marL="0" indent="0" algn="l">
              <a:lnSpc>
                <a:spcPts val="2550"/>
              </a:lnSpc>
              <a:buNone/>
            </a:pPr>
            <a:r>
              <a:rPr lang="en-US" sz="2050" dirty="0">
                <a:solidFill>
                  <a:srgbClr val="FFFFFF"/>
                </a:solidFill>
                <a:latin typeface="Nunito Semi Bold" pitchFamily="34" charset="0"/>
                <a:ea typeface="Nunito Semi Bold" pitchFamily="34" charset="-122"/>
                <a:cs typeface="Nunito Semi Bold" pitchFamily="34" charset="-120"/>
              </a:rPr>
              <a:t>Data Understanding</a:t>
            </a:r>
            <a:endParaRPr lang="en-US" sz="2050" dirty="0"/>
          </a:p>
        </p:txBody>
      </p:sp>
      <p:sp>
        <p:nvSpPr>
          <p:cNvPr id="13" name="Text 11"/>
          <p:cNvSpPr/>
          <p:nvPr/>
        </p:nvSpPr>
        <p:spPr>
          <a:xfrm>
            <a:off x="8540948" y="3512225"/>
            <a:ext cx="5309473" cy="713184"/>
          </a:xfrm>
          <a:prstGeom prst="rect">
            <a:avLst/>
          </a:prstGeom>
          <a:noFill/>
          <a:ln/>
        </p:spPr>
        <p:txBody>
          <a:bodyPr wrap="square" lIns="0" tIns="0" rIns="0" bIns="0" rtlCol="0" anchor="t"/>
          <a:lstStyle/>
          <a:p>
            <a:pPr marL="0" indent="0" algn="l">
              <a:lnSpc>
                <a:spcPts val="2800"/>
              </a:lnSpc>
              <a:buNone/>
            </a:pPr>
            <a:r>
              <a:rPr lang="en-US" sz="1750" dirty="0">
                <a:solidFill>
                  <a:srgbClr val="FFFFFF"/>
                </a:solidFill>
                <a:latin typeface="PT Sans" pitchFamily="34" charset="0"/>
                <a:ea typeface="PT Sans" pitchFamily="34" charset="-122"/>
                <a:cs typeface="PT Sans" pitchFamily="34" charset="-120"/>
              </a:rPr>
              <a:t>Collect and explore datasets with labeled comments categorized by severity.</a:t>
            </a:r>
            <a:endParaRPr lang="en-US" sz="1750" dirty="0"/>
          </a:p>
        </p:txBody>
      </p:sp>
      <p:sp>
        <p:nvSpPr>
          <p:cNvPr id="14" name="Shape 12"/>
          <p:cNvSpPr/>
          <p:nvPr/>
        </p:nvSpPr>
        <p:spPr>
          <a:xfrm>
            <a:off x="6315015" y="4316968"/>
            <a:ext cx="779978" cy="30480"/>
          </a:xfrm>
          <a:prstGeom prst="roundRect">
            <a:avLst>
              <a:gd name="adj" fmla="val 1096812"/>
            </a:avLst>
          </a:prstGeom>
          <a:solidFill>
            <a:srgbClr val="DD785E"/>
          </a:solidFill>
          <a:ln/>
        </p:spPr>
      </p:sp>
      <p:sp>
        <p:nvSpPr>
          <p:cNvPr id="15" name="Shape 13"/>
          <p:cNvSpPr/>
          <p:nvPr/>
        </p:nvSpPr>
        <p:spPr>
          <a:xfrm>
            <a:off x="7064514" y="4081582"/>
            <a:ext cx="501372" cy="501372"/>
          </a:xfrm>
          <a:prstGeom prst="roundRect">
            <a:avLst>
              <a:gd name="adj" fmla="val 66679"/>
            </a:avLst>
          </a:prstGeom>
          <a:solidFill>
            <a:srgbClr val="00002E"/>
          </a:solidFill>
          <a:ln w="22860">
            <a:solidFill>
              <a:srgbClr val="DD785E"/>
            </a:solidFill>
            <a:prstDash val="solid"/>
          </a:ln>
        </p:spPr>
      </p:sp>
      <p:sp>
        <p:nvSpPr>
          <p:cNvPr id="16" name="Text 14"/>
          <p:cNvSpPr/>
          <p:nvPr/>
        </p:nvSpPr>
        <p:spPr>
          <a:xfrm>
            <a:off x="7220724" y="4174927"/>
            <a:ext cx="188833" cy="314682"/>
          </a:xfrm>
          <a:prstGeom prst="rect">
            <a:avLst/>
          </a:prstGeom>
          <a:noFill/>
          <a:ln/>
        </p:spPr>
        <p:txBody>
          <a:bodyPr wrap="none" lIns="0" tIns="0" rIns="0" bIns="0" rtlCol="0" anchor="t"/>
          <a:lstStyle/>
          <a:p>
            <a:pPr marL="0" indent="0" algn="ctr">
              <a:lnSpc>
                <a:spcPts val="2450"/>
              </a:lnSpc>
              <a:buNone/>
            </a:pPr>
            <a:r>
              <a:rPr lang="en-US" sz="2450" dirty="0">
                <a:solidFill>
                  <a:srgbClr val="FFFFFF"/>
                </a:solidFill>
                <a:latin typeface="Nunito Semi Bold" pitchFamily="34" charset="0"/>
                <a:ea typeface="Nunito Semi Bold" pitchFamily="34" charset="-122"/>
                <a:cs typeface="Nunito Semi Bold" pitchFamily="34" charset="-120"/>
              </a:rPr>
              <a:t>3</a:t>
            </a:r>
            <a:endParaRPr lang="en-US" sz="2450" dirty="0"/>
          </a:p>
        </p:txBody>
      </p:sp>
      <p:sp>
        <p:nvSpPr>
          <p:cNvPr id="17" name="Text 15"/>
          <p:cNvSpPr/>
          <p:nvPr/>
        </p:nvSpPr>
        <p:spPr>
          <a:xfrm>
            <a:off x="3467457" y="4053721"/>
            <a:ext cx="2621994" cy="327660"/>
          </a:xfrm>
          <a:prstGeom prst="rect">
            <a:avLst/>
          </a:prstGeom>
          <a:noFill/>
          <a:ln/>
        </p:spPr>
        <p:txBody>
          <a:bodyPr wrap="none" lIns="0" tIns="0" rIns="0" bIns="0" rtlCol="0" anchor="t"/>
          <a:lstStyle/>
          <a:p>
            <a:pPr marL="0" indent="0" algn="r">
              <a:lnSpc>
                <a:spcPts val="2550"/>
              </a:lnSpc>
              <a:buNone/>
            </a:pPr>
            <a:r>
              <a:rPr lang="en-US" sz="2050" dirty="0">
                <a:solidFill>
                  <a:srgbClr val="FFFFFF"/>
                </a:solidFill>
                <a:latin typeface="Nunito Semi Bold" pitchFamily="34" charset="0"/>
                <a:ea typeface="Nunito Semi Bold" pitchFamily="34" charset="-122"/>
                <a:cs typeface="Nunito Semi Bold" pitchFamily="34" charset="-120"/>
              </a:rPr>
              <a:t>Data Preparation</a:t>
            </a:r>
            <a:endParaRPr lang="en-US" sz="2050" dirty="0"/>
          </a:p>
        </p:txBody>
      </p:sp>
      <p:sp>
        <p:nvSpPr>
          <p:cNvPr id="18" name="Text 16"/>
          <p:cNvSpPr/>
          <p:nvPr/>
        </p:nvSpPr>
        <p:spPr>
          <a:xfrm>
            <a:off x="779978" y="4515088"/>
            <a:ext cx="5309473" cy="713184"/>
          </a:xfrm>
          <a:prstGeom prst="rect">
            <a:avLst/>
          </a:prstGeom>
          <a:noFill/>
          <a:ln/>
        </p:spPr>
        <p:txBody>
          <a:bodyPr wrap="square" lIns="0" tIns="0" rIns="0" bIns="0" rtlCol="0" anchor="t"/>
          <a:lstStyle/>
          <a:p>
            <a:pPr marL="0" indent="0" algn="r">
              <a:lnSpc>
                <a:spcPts val="2800"/>
              </a:lnSpc>
              <a:buNone/>
            </a:pPr>
            <a:r>
              <a:rPr lang="en-US" sz="1750" dirty="0">
                <a:solidFill>
                  <a:srgbClr val="FFFFFF"/>
                </a:solidFill>
                <a:latin typeface="PT Sans" pitchFamily="34" charset="0"/>
                <a:ea typeface="PT Sans" pitchFamily="34" charset="-122"/>
                <a:cs typeface="PT Sans" pitchFamily="34" charset="-120"/>
              </a:rPr>
              <a:t>Clean and preprocess text data, handling misspellings, slang, and emojis.</a:t>
            </a:r>
            <a:endParaRPr lang="en-US" sz="1750" dirty="0"/>
          </a:p>
        </p:txBody>
      </p:sp>
      <p:sp>
        <p:nvSpPr>
          <p:cNvPr id="19" name="Shape 17"/>
          <p:cNvSpPr/>
          <p:nvPr/>
        </p:nvSpPr>
        <p:spPr>
          <a:xfrm>
            <a:off x="7535406" y="5319832"/>
            <a:ext cx="779978" cy="30480"/>
          </a:xfrm>
          <a:prstGeom prst="roundRect">
            <a:avLst>
              <a:gd name="adj" fmla="val 1096812"/>
            </a:avLst>
          </a:prstGeom>
          <a:solidFill>
            <a:srgbClr val="48A8E2"/>
          </a:solidFill>
          <a:ln/>
        </p:spPr>
      </p:sp>
      <p:sp>
        <p:nvSpPr>
          <p:cNvPr id="20" name="Shape 18"/>
          <p:cNvSpPr/>
          <p:nvPr/>
        </p:nvSpPr>
        <p:spPr>
          <a:xfrm>
            <a:off x="7064514" y="5084445"/>
            <a:ext cx="501372" cy="501372"/>
          </a:xfrm>
          <a:prstGeom prst="roundRect">
            <a:avLst>
              <a:gd name="adj" fmla="val 66679"/>
            </a:avLst>
          </a:prstGeom>
          <a:solidFill>
            <a:srgbClr val="00002E"/>
          </a:solidFill>
          <a:ln w="22860">
            <a:solidFill>
              <a:srgbClr val="48A8E2"/>
            </a:solidFill>
            <a:prstDash val="solid"/>
          </a:ln>
        </p:spPr>
      </p:sp>
      <p:sp>
        <p:nvSpPr>
          <p:cNvPr id="21" name="Text 19"/>
          <p:cNvSpPr/>
          <p:nvPr/>
        </p:nvSpPr>
        <p:spPr>
          <a:xfrm>
            <a:off x="7220724" y="5177790"/>
            <a:ext cx="188833" cy="314682"/>
          </a:xfrm>
          <a:prstGeom prst="rect">
            <a:avLst/>
          </a:prstGeom>
          <a:noFill/>
          <a:ln/>
        </p:spPr>
        <p:txBody>
          <a:bodyPr wrap="none" lIns="0" tIns="0" rIns="0" bIns="0" rtlCol="0" anchor="t"/>
          <a:lstStyle/>
          <a:p>
            <a:pPr marL="0" indent="0" algn="ctr">
              <a:lnSpc>
                <a:spcPts val="2450"/>
              </a:lnSpc>
              <a:buNone/>
            </a:pPr>
            <a:r>
              <a:rPr lang="en-US" sz="2450" dirty="0">
                <a:solidFill>
                  <a:srgbClr val="FFFFFF"/>
                </a:solidFill>
                <a:latin typeface="Nunito Semi Bold" pitchFamily="34" charset="0"/>
                <a:ea typeface="Nunito Semi Bold" pitchFamily="34" charset="-122"/>
                <a:cs typeface="Nunito Semi Bold" pitchFamily="34" charset="-120"/>
              </a:rPr>
              <a:t>4</a:t>
            </a:r>
            <a:endParaRPr lang="en-US" sz="2450" dirty="0"/>
          </a:p>
        </p:txBody>
      </p:sp>
      <p:sp>
        <p:nvSpPr>
          <p:cNvPr id="22" name="Text 20"/>
          <p:cNvSpPr/>
          <p:nvPr/>
        </p:nvSpPr>
        <p:spPr>
          <a:xfrm>
            <a:off x="8540948" y="5056584"/>
            <a:ext cx="2621994" cy="327660"/>
          </a:xfrm>
          <a:prstGeom prst="rect">
            <a:avLst/>
          </a:prstGeom>
          <a:noFill/>
          <a:ln/>
        </p:spPr>
        <p:txBody>
          <a:bodyPr wrap="none" lIns="0" tIns="0" rIns="0" bIns="0" rtlCol="0" anchor="t"/>
          <a:lstStyle/>
          <a:p>
            <a:pPr marL="0" indent="0" algn="l">
              <a:lnSpc>
                <a:spcPts val="2550"/>
              </a:lnSpc>
              <a:buNone/>
            </a:pPr>
            <a:r>
              <a:rPr lang="en-US" sz="2050" dirty="0">
                <a:solidFill>
                  <a:srgbClr val="FFFFFF"/>
                </a:solidFill>
                <a:latin typeface="Nunito Semi Bold" pitchFamily="34" charset="0"/>
                <a:ea typeface="Nunito Semi Bold" pitchFamily="34" charset="-122"/>
                <a:cs typeface="Nunito Semi Bold" pitchFamily="34" charset="-120"/>
              </a:rPr>
              <a:t>Modeling</a:t>
            </a:r>
            <a:endParaRPr lang="en-US" sz="2050" dirty="0"/>
          </a:p>
        </p:txBody>
      </p:sp>
      <p:sp>
        <p:nvSpPr>
          <p:cNvPr id="23" name="Text 21"/>
          <p:cNvSpPr/>
          <p:nvPr/>
        </p:nvSpPr>
        <p:spPr>
          <a:xfrm>
            <a:off x="8540948" y="5517952"/>
            <a:ext cx="5309473" cy="713184"/>
          </a:xfrm>
          <a:prstGeom prst="rect">
            <a:avLst/>
          </a:prstGeom>
          <a:noFill/>
          <a:ln/>
        </p:spPr>
        <p:txBody>
          <a:bodyPr wrap="square" lIns="0" tIns="0" rIns="0" bIns="0" rtlCol="0" anchor="t"/>
          <a:lstStyle/>
          <a:p>
            <a:pPr marL="0" indent="0" algn="l">
              <a:lnSpc>
                <a:spcPts val="2800"/>
              </a:lnSpc>
              <a:buNone/>
            </a:pPr>
            <a:r>
              <a:rPr lang="en-US" sz="1750" dirty="0">
                <a:solidFill>
                  <a:srgbClr val="FFFFFF"/>
                </a:solidFill>
                <a:latin typeface="PT Sans" pitchFamily="34" charset="0"/>
                <a:ea typeface="PT Sans" pitchFamily="34" charset="-122"/>
                <a:cs typeface="PT Sans" pitchFamily="34" charset="-120"/>
              </a:rPr>
              <a:t>Use NLP techniques and train neural network models for text classification.</a:t>
            </a:r>
            <a:endParaRPr lang="en-US" sz="1750" dirty="0"/>
          </a:p>
        </p:txBody>
      </p:sp>
      <p:sp>
        <p:nvSpPr>
          <p:cNvPr id="24" name="Shape 22"/>
          <p:cNvSpPr/>
          <p:nvPr/>
        </p:nvSpPr>
        <p:spPr>
          <a:xfrm>
            <a:off x="6315015" y="6322695"/>
            <a:ext cx="779978" cy="30480"/>
          </a:xfrm>
          <a:prstGeom prst="roundRect">
            <a:avLst>
              <a:gd name="adj" fmla="val 1096812"/>
            </a:avLst>
          </a:prstGeom>
          <a:solidFill>
            <a:srgbClr val="59ABA9"/>
          </a:solidFill>
          <a:ln/>
        </p:spPr>
      </p:sp>
      <p:sp>
        <p:nvSpPr>
          <p:cNvPr id="25" name="Shape 23"/>
          <p:cNvSpPr/>
          <p:nvPr/>
        </p:nvSpPr>
        <p:spPr>
          <a:xfrm>
            <a:off x="7064514" y="6087308"/>
            <a:ext cx="501372" cy="501372"/>
          </a:xfrm>
          <a:prstGeom prst="roundRect">
            <a:avLst>
              <a:gd name="adj" fmla="val 66679"/>
            </a:avLst>
          </a:prstGeom>
          <a:solidFill>
            <a:srgbClr val="00002E"/>
          </a:solidFill>
          <a:ln w="22860">
            <a:solidFill>
              <a:srgbClr val="59ABA9"/>
            </a:solidFill>
            <a:prstDash val="solid"/>
          </a:ln>
        </p:spPr>
      </p:sp>
      <p:sp>
        <p:nvSpPr>
          <p:cNvPr id="26" name="Text 24"/>
          <p:cNvSpPr/>
          <p:nvPr/>
        </p:nvSpPr>
        <p:spPr>
          <a:xfrm>
            <a:off x="7220724" y="6180653"/>
            <a:ext cx="188833" cy="314682"/>
          </a:xfrm>
          <a:prstGeom prst="rect">
            <a:avLst/>
          </a:prstGeom>
          <a:noFill/>
          <a:ln/>
        </p:spPr>
        <p:txBody>
          <a:bodyPr wrap="none" lIns="0" tIns="0" rIns="0" bIns="0" rtlCol="0" anchor="t"/>
          <a:lstStyle/>
          <a:p>
            <a:pPr marL="0" indent="0" algn="ctr">
              <a:lnSpc>
                <a:spcPts val="2450"/>
              </a:lnSpc>
              <a:buNone/>
            </a:pPr>
            <a:r>
              <a:rPr lang="en-US" sz="2450" dirty="0">
                <a:solidFill>
                  <a:srgbClr val="FFFFFF"/>
                </a:solidFill>
                <a:latin typeface="Nunito Semi Bold" pitchFamily="34" charset="0"/>
                <a:ea typeface="Nunito Semi Bold" pitchFamily="34" charset="-122"/>
                <a:cs typeface="Nunito Semi Bold" pitchFamily="34" charset="-120"/>
              </a:rPr>
              <a:t>5</a:t>
            </a:r>
            <a:endParaRPr lang="en-US" sz="2450" dirty="0"/>
          </a:p>
        </p:txBody>
      </p:sp>
      <p:sp>
        <p:nvSpPr>
          <p:cNvPr id="27" name="Text 25"/>
          <p:cNvSpPr/>
          <p:nvPr/>
        </p:nvSpPr>
        <p:spPr>
          <a:xfrm>
            <a:off x="3467457" y="6059448"/>
            <a:ext cx="2621994" cy="327660"/>
          </a:xfrm>
          <a:prstGeom prst="rect">
            <a:avLst/>
          </a:prstGeom>
          <a:noFill/>
          <a:ln/>
        </p:spPr>
        <p:txBody>
          <a:bodyPr wrap="none" lIns="0" tIns="0" rIns="0" bIns="0" rtlCol="0" anchor="t"/>
          <a:lstStyle/>
          <a:p>
            <a:pPr marL="0" indent="0" algn="r">
              <a:lnSpc>
                <a:spcPts val="2550"/>
              </a:lnSpc>
              <a:buNone/>
            </a:pPr>
            <a:r>
              <a:rPr lang="en-US" sz="2050" dirty="0">
                <a:solidFill>
                  <a:srgbClr val="FFFFFF"/>
                </a:solidFill>
                <a:latin typeface="Nunito Semi Bold" pitchFamily="34" charset="0"/>
                <a:ea typeface="Nunito Semi Bold" pitchFamily="34" charset="-122"/>
                <a:cs typeface="Nunito Semi Bold" pitchFamily="34" charset="-120"/>
              </a:rPr>
              <a:t>Evaluation</a:t>
            </a:r>
            <a:endParaRPr lang="en-US" sz="2050" dirty="0"/>
          </a:p>
        </p:txBody>
      </p:sp>
      <p:sp>
        <p:nvSpPr>
          <p:cNvPr id="28" name="Text 26"/>
          <p:cNvSpPr/>
          <p:nvPr/>
        </p:nvSpPr>
        <p:spPr>
          <a:xfrm>
            <a:off x="779978" y="6520815"/>
            <a:ext cx="5309473" cy="713184"/>
          </a:xfrm>
          <a:prstGeom prst="rect">
            <a:avLst/>
          </a:prstGeom>
          <a:noFill/>
          <a:ln/>
        </p:spPr>
        <p:txBody>
          <a:bodyPr wrap="square" lIns="0" tIns="0" rIns="0" bIns="0" rtlCol="0" anchor="t"/>
          <a:lstStyle/>
          <a:p>
            <a:pPr marL="0" indent="0" algn="r">
              <a:lnSpc>
                <a:spcPts val="2800"/>
              </a:lnSpc>
              <a:buNone/>
            </a:pPr>
            <a:r>
              <a:rPr lang="en-US" sz="1750" dirty="0">
                <a:solidFill>
                  <a:srgbClr val="FFFFFF"/>
                </a:solidFill>
                <a:latin typeface="PT Sans" pitchFamily="34" charset="0"/>
                <a:ea typeface="PT Sans" pitchFamily="34" charset="-122"/>
                <a:cs typeface="PT Sans" pitchFamily="34" charset="-120"/>
              </a:rPr>
              <a:t>Assess model performance using metrics like accuracy for text classification.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2102763"/>
            <a:ext cx="5728573"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Data Analysis Insights</a:t>
            </a:r>
            <a:endParaRPr lang="en-US" sz="4400" dirty="0"/>
          </a:p>
        </p:txBody>
      </p:sp>
      <p:sp>
        <p:nvSpPr>
          <p:cNvPr id="3" name="Text 1"/>
          <p:cNvSpPr/>
          <p:nvPr/>
        </p:nvSpPr>
        <p:spPr>
          <a:xfrm>
            <a:off x="837724" y="3405068"/>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Class Distribution</a:t>
            </a:r>
            <a:endParaRPr lang="en-US" sz="2200" dirty="0"/>
          </a:p>
        </p:txBody>
      </p:sp>
      <p:sp>
        <p:nvSpPr>
          <p:cNvPr id="4" name="Text 2"/>
          <p:cNvSpPr/>
          <p:nvPr/>
        </p:nvSpPr>
        <p:spPr>
          <a:xfrm>
            <a:off x="837724" y="3996333"/>
            <a:ext cx="3928586" cy="1915120"/>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PT Sans" pitchFamily="34" charset="0"/>
                <a:ea typeface="PT Sans" pitchFamily="34" charset="-122"/>
                <a:cs typeface="PT Sans" pitchFamily="34" charset="-120"/>
              </a:rPr>
              <a:t>Class 1 (offensive language) most common with 19,190 tweets. Class 2 (neutral) has 4,163 tweets. Class 0 (hate speech) least frequent with 1,430 tweets.</a:t>
            </a:r>
            <a:endParaRPr lang="en-US" sz="1850" dirty="0"/>
          </a:p>
        </p:txBody>
      </p:sp>
      <p:sp>
        <p:nvSpPr>
          <p:cNvPr id="5" name="Text 3"/>
          <p:cNvSpPr/>
          <p:nvPr/>
        </p:nvSpPr>
        <p:spPr>
          <a:xfrm>
            <a:off x="5357813" y="3405068"/>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Tweet Lengths</a:t>
            </a:r>
            <a:endParaRPr lang="en-US" sz="2200" dirty="0"/>
          </a:p>
        </p:txBody>
      </p:sp>
      <p:sp>
        <p:nvSpPr>
          <p:cNvPr id="6" name="Text 4"/>
          <p:cNvSpPr/>
          <p:nvPr/>
        </p:nvSpPr>
        <p:spPr>
          <a:xfrm>
            <a:off x="5357813" y="3996333"/>
            <a:ext cx="3928586" cy="1532096"/>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PT Sans" pitchFamily="34" charset="0"/>
                <a:ea typeface="PT Sans" pitchFamily="34" charset="-122"/>
                <a:cs typeface="PT Sans" pitchFamily="34" charset="-120"/>
              </a:rPr>
              <a:t>Hate speech tweets generally longer, averaging 95 characters. Offensive language tweets show most diverse range of lengths.</a:t>
            </a:r>
            <a:endParaRPr lang="en-US" sz="1850" dirty="0"/>
          </a:p>
        </p:txBody>
      </p:sp>
      <p:sp>
        <p:nvSpPr>
          <p:cNvPr id="7" name="Text 5"/>
          <p:cNvSpPr/>
          <p:nvPr/>
        </p:nvSpPr>
        <p:spPr>
          <a:xfrm>
            <a:off x="9877901" y="3405068"/>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Correlations</a:t>
            </a:r>
            <a:endParaRPr lang="en-US" sz="2200" dirty="0"/>
          </a:p>
        </p:txBody>
      </p:sp>
      <p:sp>
        <p:nvSpPr>
          <p:cNvPr id="8" name="Text 6"/>
          <p:cNvSpPr/>
          <p:nvPr/>
        </p:nvSpPr>
        <p:spPr>
          <a:xfrm>
            <a:off x="9877901" y="3996333"/>
            <a:ext cx="3928586" cy="1915120"/>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PT Sans" pitchFamily="34" charset="0"/>
                <a:ea typeface="PT Sans" pitchFamily="34" charset="-122"/>
                <a:cs typeface="PT Sans" pitchFamily="34" charset="-120"/>
              </a:rPr>
              <a:t>Moderate negative correlation between hate speech and offensive language counts. Strong positive correlation between neutral count and higher class labels.</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C507D7-8C3F-CA2D-C11C-F408D85725DA}"/>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9967CCAC-3F70-1B5F-7E61-DBD93241072A}"/>
              </a:ext>
            </a:extLst>
          </p:cNvPr>
          <p:cNvSpPr/>
          <p:nvPr/>
        </p:nvSpPr>
        <p:spPr>
          <a:xfrm>
            <a:off x="837724" y="2102763"/>
            <a:ext cx="5728573"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Data Analysis Insights</a:t>
            </a:r>
            <a:endParaRPr lang="en-US" sz="4400" dirty="0"/>
          </a:p>
        </p:txBody>
      </p:sp>
      <p:sp>
        <p:nvSpPr>
          <p:cNvPr id="3" name="Text 1">
            <a:extLst>
              <a:ext uri="{FF2B5EF4-FFF2-40B4-BE49-F238E27FC236}">
                <a16:creationId xmlns:a16="http://schemas.microsoft.com/office/drawing/2014/main" id="{DA73BA2A-4273-53EC-95AF-D6C016D97152}"/>
              </a:ext>
            </a:extLst>
          </p:cNvPr>
          <p:cNvSpPr/>
          <p:nvPr/>
        </p:nvSpPr>
        <p:spPr>
          <a:xfrm>
            <a:off x="837724" y="3405068"/>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Class Distribution</a:t>
            </a:r>
            <a:endParaRPr lang="en-US" sz="2200" dirty="0"/>
          </a:p>
        </p:txBody>
      </p:sp>
      <p:sp>
        <p:nvSpPr>
          <p:cNvPr id="4" name="Text 2">
            <a:extLst>
              <a:ext uri="{FF2B5EF4-FFF2-40B4-BE49-F238E27FC236}">
                <a16:creationId xmlns:a16="http://schemas.microsoft.com/office/drawing/2014/main" id="{B6AE42FC-7E0E-1E2C-6238-920BC19C25D4}"/>
              </a:ext>
            </a:extLst>
          </p:cNvPr>
          <p:cNvSpPr/>
          <p:nvPr/>
        </p:nvSpPr>
        <p:spPr>
          <a:xfrm>
            <a:off x="837724" y="3996333"/>
            <a:ext cx="3928586" cy="1915120"/>
          </a:xfrm>
          <a:prstGeom prst="rect">
            <a:avLst/>
          </a:prstGeom>
          <a:noFill/>
          <a:ln/>
        </p:spPr>
        <p:txBody>
          <a:bodyPr wrap="square" lIns="0" tIns="0" rIns="0" bIns="0" rtlCol="0" anchor="t"/>
          <a:lstStyle/>
          <a:p>
            <a:pPr marL="0" indent="0">
              <a:lnSpc>
                <a:spcPts val="3000"/>
              </a:lnSpc>
              <a:buNone/>
            </a:pPr>
            <a:endParaRPr lang="en-US" sz="1850" dirty="0"/>
          </a:p>
        </p:txBody>
      </p:sp>
      <p:sp>
        <p:nvSpPr>
          <p:cNvPr id="5" name="Text 3">
            <a:extLst>
              <a:ext uri="{FF2B5EF4-FFF2-40B4-BE49-F238E27FC236}">
                <a16:creationId xmlns:a16="http://schemas.microsoft.com/office/drawing/2014/main" id="{A82DD009-D6E5-F11E-6B7D-672125C9F1E3}"/>
              </a:ext>
            </a:extLst>
          </p:cNvPr>
          <p:cNvSpPr/>
          <p:nvPr/>
        </p:nvSpPr>
        <p:spPr>
          <a:xfrm>
            <a:off x="5357813" y="3405068"/>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Tweet Lengths</a:t>
            </a:r>
            <a:endParaRPr lang="en-US" sz="2200" dirty="0"/>
          </a:p>
        </p:txBody>
      </p:sp>
      <p:sp>
        <p:nvSpPr>
          <p:cNvPr id="6" name="Text 4">
            <a:extLst>
              <a:ext uri="{FF2B5EF4-FFF2-40B4-BE49-F238E27FC236}">
                <a16:creationId xmlns:a16="http://schemas.microsoft.com/office/drawing/2014/main" id="{EB0DF4E8-38EB-948F-43E3-C9B2C4072499}"/>
              </a:ext>
            </a:extLst>
          </p:cNvPr>
          <p:cNvSpPr/>
          <p:nvPr/>
        </p:nvSpPr>
        <p:spPr>
          <a:xfrm>
            <a:off x="5357813" y="3996333"/>
            <a:ext cx="3928586" cy="1532096"/>
          </a:xfrm>
          <a:prstGeom prst="rect">
            <a:avLst/>
          </a:prstGeom>
          <a:noFill/>
          <a:ln/>
        </p:spPr>
        <p:txBody>
          <a:bodyPr wrap="square" lIns="0" tIns="0" rIns="0" bIns="0" rtlCol="0" anchor="t"/>
          <a:lstStyle/>
          <a:p>
            <a:pPr marL="0" indent="0">
              <a:lnSpc>
                <a:spcPts val="3000"/>
              </a:lnSpc>
              <a:buNone/>
            </a:pPr>
            <a:endParaRPr lang="en-US" sz="1850" dirty="0"/>
          </a:p>
        </p:txBody>
      </p:sp>
      <p:sp>
        <p:nvSpPr>
          <p:cNvPr id="7" name="Text 5">
            <a:extLst>
              <a:ext uri="{FF2B5EF4-FFF2-40B4-BE49-F238E27FC236}">
                <a16:creationId xmlns:a16="http://schemas.microsoft.com/office/drawing/2014/main" id="{B75DCC71-904A-98F2-0D76-22642895CCF0}"/>
              </a:ext>
            </a:extLst>
          </p:cNvPr>
          <p:cNvSpPr/>
          <p:nvPr/>
        </p:nvSpPr>
        <p:spPr>
          <a:xfrm>
            <a:off x="9877901" y="3405068"/>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Correlations</a:t>
            </a:r>
            <a:endParaRPr lang="en-US" sz="2200" dirty="0"/>
          </a:p>
        </p:txBody>
      </p:sp>
      <p:sp>
        <p:nvSpPr>
          <p:cNvPr id="8" name="Text 6">
            <a:extLst>
              <a:ext uri="{FF2B5EF4-FFF2-40B4-BE49-F238E27FC236}">
                <a16:creationId xmlns:a16="http://schemas.microsoft.com/office/drawing/2014/main" id="{392A0121-70A1-4096-F207-A0C9616933F0}"/>
              </a:ext>
            </a:extLst>
          </p:cNvPr>
          <p:cNvSpPr/>
          <p:nvPr/>
        </p:nvSpPr>
        <p:spPr>
          <a:xfrm>
            <a:off x="9877901" y="3996333"/>
            <a:ext cx="3928586" cy="1915120"/>
          </a:xfrm>
          <a:prstGeom prst="rect">
            <a:avLst/>
          </a:prstGeom>
          <a:noFill/>
          <a:ln/>
        </p:spPr>
        <p:txBody>
          <a:bodyPr wrap="square" lIns="0" tIns="0" rIns="0" bIns="0" rtlCol="0" anchor="t"/>
          <a:lstStyle/>
          <a:p>
            <a:pPr marL="0" indent="0">
              <a:lnSpc>
                <a:spcPts val="3000"/>
              </a:lnSpc>
              <a:buNone/>
            </a:pPr>
            <a:endParaRPr lang="en-US" sz="1850" dirty="0"/>
          </a:p>
        </p:txBody>
      </p:sp>
      <p:pic>
        <p:nvPicPr>
          <p:cNvPr id="12" name="Picture 11">
            <a:extLst>
              <a:ext uri="{FF2B5EF4-FFF2-40B4-BE49-F238E27FC236}">
                <a16:creationId xmlns:a16="http://schemas.microsoft.com/office/drawing/2014/main" id="{FEBE749D-EEE7-DAF2-5710-B0A3BEEC09EA}"/>
              </a:ext>
            </a:extLst>
          </p:cNvPr>
          <p:cNvPicPr>
            <a:picLocks noChangeAspect="1"/>
          </p:cNvPicPr>
          <p:nvPr/>
        </p:nvPicPr>
        <p:blipFill>
          <a:blip r:embed="rId3"/>
          <a:stretch>
            <a:fillRect/>
          </a:stretch>
        </p:blipFill>
        <p:spPr>
          <a:xfrm>
            <a:off x="4559968" y="3842899"/>
            <a:ext cx="5029200" cy="3962604"/>
          </a:xfrm>
          <a:prstGeom prst="rect">
            <a:avLst/>
          </a:prstGeom>
        </p:spPr>
      </p:pic>
      <p:pic>
        <p:nvPicPr>
          <p:cNvPr id="16" name="Picture 15">
            <a:extLst>
              <a:ext uri="{FF2B5EF4-FFF2-40B4-BE49-F238E27FC236}">
                <a16:creationId xmlns:a16="http://schemas.microsoft.com/office/drawing/2014/main" id="{4C2FDABC-3CB5-5A91-E581-7ABE9D19A84B}"/>
              </a:ext>
            </a:extLst>
          </p:cNvPr>
          <p:cNvPicPr>
            <a:picLocks noChangeAspect="1"/>
          </p:cNvPicPr>
          <p:nvPr/>
        </p:nvPicPr>
        <p:blipFill>
          <a:blip r:embed="rId4"/>
          <a:stretch>
            <a:fillRect/>
          </a:stretch>
        </p:blipFill>
        <p:spPr>
          <a:xfrm>
            <a:off x="9700573" y="3877845"/>
            <a:ext cx="5029200" cy="3761059"/>
          </a:xfrm>
          <a:prstGeom prst="rect">
            <a:avLst/>
          </a:prstGeom>
        </p:spPr>
      </p:pic>
      <p:pic>
        <p:nvPicPr>
          <p:cNvPr id="10" name="Picture 9">
            <a:extLst>
              <a:ext uri="{FF2B5EF4-FFF2-40B4-BE49-F238E27FC236}">
                <a16:creationId xmlns:a16="http://schemas.microsoft.com/office/drawing/2014/main" id="{125011B3-144D-37DA-0167-AD34A2DCDCE6}"/>
              </a:ext>
            </a:extLst>
          </p:cNvPr>
          <p:cNvPicPr>
            <a:picLocks noChangeAspect="1"/>
          </p:cNvPicPr>
          <p:nvPr/>
        </p:nvPicPr>
        <p:blipFill>
          <a:blip r:embed="rId5"/>
          <a:stretch>
            <a:fillRect/>
          </a:stretch>
        </p:blipFill>
        <p:spPr>
          <a:xfrm>
            <a:off x="94090" y="4238288"/>
            <a:ext cx="4163109" cy="31718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82897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73694-13CD-5446-D285-BBE00A4531EC}"/>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826062D2-9E45-186B-2DF6-44E3F3046F92}"/>
              </a:ext>
            </a:extLst>
          </p:cNvPr>
          <p:cNvSpPr/>
          <p:nvPr/>
        </p:nvSpPr>
        <p:spPr>
          <a:xfrm>
            <a:off x="837724" y="2102763"/>
            <a:ext cx="5728573"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Nunito Semi Bold" pitchFamily="34" charset="0"/>
                <a:ea typeface="Nunito Semi Bold" pitchFamily="34" charset="-122"/>
              </a:rPr>
              <a:t>Text Processing</a:t>
            </a:r>
            <a:endParaRPr lang="en-US" sz="4400" dirty="0"/>
          </a:p>
        </p:txBody>
      </p:sp>
      <p:sp>
        <p:nvSpPr>
          <p:cNvPr id="3" name="Text 1">
            <a:extLst>
              <a:ext uri="{FF2B5EF4-FFF2-40B4-BE49-F238E27FC236}">
                <a16:creationId xmlns:a16="http://schemas.microsoft.com/office/drawing/2014/main" id="{27F65DD3-B640-847D-44B7-0BA7A1C9EB64}"/>
              </a:ext>
            </a:extLst>
          </p:cNvPr>
          <p:cNvSpPr/>
          <p:nvPr/>
        </p:nvSpPr>
        <p:spPr>
          <a:xfrm>
            <a:off x="837724" y="3405068"/>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Nunito Semi Bold" pitchFamily="34" charset="0"/>
                <a:ea typeface="Nunito Semi Bold" pitchFamily="34" charset="-122"/>
              </a:rPr>
              <a:t>Removal of stop words</a:t>
            </a:r>
            <a:endParaRPr lang="en-US" sz="2200" dirty="0"/>
          </a:p>
        </p:txBody>
      </p:sp>
      <p:sp>
        <p:nvSpPr>
          <p:cNvPr id="4" name="Text 2">
            <a:extLst>
              <a:ext uri="{FF2B5EF4-FFF2-40B4-BE49-F238E27FC236}">
                <a16:creationId xmlns:a16="http://schemas.microsoft.com/office/drawing/2014/main" id="{F143D955-B1FB-8FA4-99F7-14505BBB039C}"/>
              </a:ext>
            </a:extLst>
          </p:cNvPr>
          <p:cNvSpPr/>
          <p:nvPr/>
        </p:nvSpPr>
        <p:spPr>
          <a:xfrm>
            <a:off x="837724" y="3996333"/>
            <a:ext cx="3928586" cy="1915120"/>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PT Sans" pitchFamily="34" charset="0"/>
              </a:rPr>
              <a:t>Removal of stop words for easier classification of texts as stop words may not have significant meaning to texts. It is also useful to reduce dimensionality.</a:t>
            </a:r>
            <a:endParaRPr lang="en-US" sz="1850" dirty="0"/>
          </a:p>
        </p:txBody>
      </p:sp>
      <p:sp>
        <p:nvSpPr>
          <p:cNvPr id="5" name="Text 3">
            <a:extLst>
              <a:ext uri="{FF2B5EF4-FFF2-40B4-BE49-F238E27FC236}">
                <a16:creationId xmlns:a16="http://schemas.microsoft.com/office/drawing/2014/main" id="{BB3E32C9-5E98-122C-9AD1-17204B5027B4}"/>
              </a:ext>
            </a:extLst>
          </p:cNvPr>
          <p:cNvSpPr/>
          <p:nvPr/>
        </p:nvSpPr>
        <p:spPr>
          <a:xfrm>
            <a:off x="5357813" y="3405068"/>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Nunito Semi Bold" pitchFamily="34" charset="0"/>
                <a:ea typeface="Nunito Semi Bold" pitchFamily="34" charset="-122"/>
              </a:rPr>
              <a:t>Handling imbalance</a:t>
            </a:r>
            <a:endParaRPr lang="en-US" sz="2200" dirty="0"/>
          </a:p>
        </p:txBody>
      </p:sp>
      <p:sp>
        <p:nvSpPr>
          <p:cNvPr id="6" name="Text 4">
            <a:extLst>
              <a:ext uri="{FF2B5EF4-FFF2-40B4-BE49-F238E27FC236}">
                <a16:creationId xmlns:a16="http://schemas.microsoft.com/office/drawing/2014/main" id="{F74BD7A0-6D04-B163-8F6F-73750A5126DF}"/>
              </a:ext>
            </a:extLst>
          </p:cNvPr>
          <p:cNvSpPr/>
          <p:nvPr/>
        </p:nvSpPr>
        <p:spPr>
          <a:xfrm>
            <a:off x="5357813" y="3996333"/>
            <a:ext cx="3928586" cy="2609004"/>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PT Sans" pitchFamily="34" charset="0"/>
              </a:rPr>
              <a:t>Class_weight is a dictionary where the keys are the class indices and the values are weights assigned to each class. This helps adjust the model’s learning process to give more importance to the underrepresented classes in the dataset.</a:t>
            </a:r>
            <a:endParaRPr lang="en-US" sz="1850" dirty="0"/>
          </a:p>
        </p:txBody>
      </p:sp>
      <p:sp>
        <p:nvSpPr>
          <p:cNvPr id="7" name="Text 5">
            <a:extLst>
              <a:ext uri="{FF2B5EF4-FFF2-40B4-BE49-F238E27FC236}">
                <a16:creationId xmlns:a16="http://schemas.microsoft.com/office/drawing/2014/main" id="{BD3BC3B3-CFAC-0058-207D-A68C7B30CE81}"/>
              </a:ext>
            </a:extLst>
          </p:cNvPr>
          <p:cNvSpPr/>
          <p:nvPr/>
        </p:nvSpPr>
        <p:spPr>
          <a:xfrm>
            <a:off x="9877901" y="3405068"/>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Nunito Semi Bold" pitchFamily="34" charset="0"/>
                <a:ea typeface="Nunito Semi Bold" pitchFamily="34" charset="-122"/>
              </a:rPr>
              <a:t>Tokenization &amp; Padding</a:t>
            </a:r>
            <a:endParaRPr lang="en-US" sz="2200" dirty="0"/>
          </a:p>
        </p:txBody>
      </p:sp>
      <p:sp>
        <p:nvSpPr>
          <p:cNvPr id="8" name="Text 6">
            <a:extLst>
              <a:ext uri="{FF2B5EF4-FFF2-40B4-BE49-F238E27FC236}">
                <a16:creationId xmlns:a16="http://schemas.microsoft.com/office/drawing/2014/main" id="{102364EA-E5C1-2849-FE32-2BFF65D35EA8}"/>
              </a:ext>
            </a:extLst>
          </p:cNvPr>
          <p:cNvSpPr/>
          <p:nvPr/>
        </p:nvSpPr>
        <p:spPr>
          <a:xfrm>
            <a:off x="9877901" y="3996333"/>
            <a:ext cx="3928586" cy="2609004"/>
          </a:xfrm>
          <a:prstGeom prst="rect">
            <a:avLst/>
          </a:prstGeom>
          <a:noFill/>
          <a:ln/>
        </p:spPr>
        <p:txBody>
          <a:bodyPr wrap="square" lIns="0" tIns="0" rIns="0" bIns="0" rtlCol="0" anchor="t"/>
          <a:lstStyle/>
          <a:p>
            <a:pPr marL="457200" indent="-457200">
              <a:lnSpc>
                <a:spcPts val="3000"/>
              </a:lnSpc>
              <a:buAutoNum type="arabicPeriod"/>
            </a:pPr>
            <a:r>
              <a:rPr lang="en-US" sz="1850" dirty="0">
                <a:solidFill>
                  <a:srgbClr val="FFFFFF"/>
                </a:solidFill>
                <a:latin typeface="PT Sans" pitchFamily="34" charset="0"/>
              </a:rPr>
              <a:t>Tokenize the tweet columns to individual words.</a:t>
            </a:r>
          </a:p>
          <a:p>
            <a:pPr marL="457200" indent="-457200">
              <a:lnSpc>
                <a:spcPts val="3000"/>
              </a:lnSpc>
              <a:buAutoNum type="arabicPeriod"/>
            </a:pPr>
            <a:r>
              <a:rPr lang="en-US" sz="1850" dirty="0">
                <a:solidFill>
                  <a:srgbClr val="FFFFFF"/>
                </a:solidFill>
                <a:latin typeface="PT Sans" pitchFamily="34" charset="0"/>
              </a:rPr>
              <a:t>Convert texts to sequences.</a:t>
            </a:r>
          </a:p>
          <a:p>
            <a:pPr marL="457200" indent="-457200">
              <a:lnSpc>
                <a:spcPts val="3000"/>
              </a:lnSpc>
              <a:buAutoNum type="arabicPeriod"/>
            </a:pPr>
            <a:r>
              <a:rPr lang="en-US" sz="1850" dirty="0">
                <a:solidFill>
                  <a:srgbClr val="FFFFFF"/>
                </a:solidFill>
                <a:latin typeface="PT Sans" pitchFamily="34" charset="0"/>
              </a:rPr>
              <a:t>Define a max length for truncating the sequences before padding.</a:t>
            </a:r>
          </a:p>
          <a:p>
            <a:pPr marL="457200" indent="-457200">
              <a:lnSpc>
                <a:spcPts val="3000"/>
              </a:lnSpc>
              <a:buAutoNum type="arabicPeriod"/>
            </a:pPr>
            <a:r>
              <a:rPr lang="en-US" sz="1850" dirty="0">
                <a:solidFill>
                  <a:srgbClr val="FFFFFF"/>
                </a:solidFill>
                <a:latin typeface="PT Sans" pitchFamily="34" charset="0"/>
              </a:rPr>
              <a:t>Padding the train data</a:t>
            </a:r>
          </a:p>
          <a:p>
            <a:pPr marL="457200" indent="-457200">
              <a:lnSpc>
                <a:spcPts val="3000"/>
              </a:lnSpc>
              <a:buAutoNum type="arabicPeriod"/>
            </a:pPr>
            <a:endParaRPr lang="en-US" sz="1850" dirty="0"/>
          </a:p>
        </p:txBody>
      </p:sp>
    </p:spTree>
    <p:extLst>
      <p:ext uri="{BB962C8B-B14F-4D97-AF65-F5344CB8AC3E}">
        <p14:creationId xmlns:p14="http://schemas.microsoft.com/office/powerpoint/2010/main" val="676001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118711"/>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Modeling Approach</a:t>
            </a:r>
            <a:endParaRPr lang="en-US" sz="4400" dirty="0"/>
          </a:p>
        </p:txBody>
      </p:sp>
      <p:sp>
        <p:nvSpPr>
          <p:cNvPr id="4" name="Shape 1"/>
          <p:cNvSpPr/>
          <p:nvPr/>
        </p:nvSpPr>
        <p:spPr>
          <a:xfrm>
            <a:off x="837724" y="2181701"/>
            <a:ext cx="3614618" cy="2903934"/>
          </a:xfrm>
          <a:prstGeom prst="roundRect">
            <a:avLst>
              <a:gd name="adj" fmla="val 12365"/>
            </a:avLst>
          </a:prstGeom>
          <a:solidFill>
            <a:srgbClr val="00002E"/>
          </a:solidFill>
          <a:ln w="22860">
            <a:solidFill>
              <a:srgbClr val="F2B42D"/>
            </a:solidFill>
            <a:prstDash val="solid"/>
          </a:ln>
        </p:spPr>
      </p:sp>
      <p:sp>
        <p:nvSpPr>
          <p:cNvPr id="5" name="Text 2"/>
          <p:cNvSpPr/>
          <p:nvPr/>
        </p:nvSpPr>
        <p:spPr>
          <a:xfrm>
            <a:off x="1099899" y="2443877"/>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CNN Base Model</a:t>
            </a:r>
            <a:endParaRPr lang="en-US" sz="2200" dirty="0"/>
          </a:p>
        </p:txBody>
      </p:sp>
      <p:sp>
        <p:nvSpPr>
          <p:cNvPr id="6" name="Text 3"/>
          <p:cNvSpPr/>
          <p:nvPr/>
        </p:nvSpPr>
        <p:spPr>
          <a:xfrm>
            <a:off x="1099899" y="2939415"/>
            <a:ext cx="3090267" cy="1149072"/>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PT Sans" pitchFamily="34" charset="0"/>
                <a:ea typeface="PT Sans" pitchFamily="34" charset="-122"/>
                <a:cs typeface="PT Sans" pitchFamily="34" charset="-120"/>
              </a:rPr>
              <a:t>Simple model to test performance on training data. Achieved 86% accuracy.</a:t>
            </a:r>
            <a:endParaRPr lang="en-US" sz="1850" dirty="0"/>
          </a:p>
        </p:txBody>
      </p:sp>
      <p:sp>
        <p:nvSpPr>
          <p:cNvPr id="7" name="Shape 4"/>
          <p:cNvSpPr/>
          <p:nvPr/>
        </p:nvSpPr>
        <p:spPr>
          <a:xfrm>
            <a:off x="4691658" y="2181701"/>
            <a:ext cx="3614618" cy="2903934"/>
          </a:xfrm>
          <a:prstGeom prst="roundRect">
            <a:avLst>
              <a:gd name="adj" fmla="val 12365"/>
            </a:avLst>
          </a:prstGeom>
          <a:solidFill>
            <a:srgbClr val="00002E"/>
          </a:solidFill>
          <a:ln w="22860">
            <a:solidFill>
              <a:srgbClr val="D7425E"/>
            </a:solidFill>
            <a:prstDash val="solid"/>
          </a:ln>
        </p:spPr>
      </p:sp>
      <p:sp>
        <p:nvSpPr>
          <p:cNvPr id="8" name="Text 5"/>
          <p:cNvSpPr/>
          <p:nvPr/>
        </p:nvSpPr>
        <p:spPr>
          <a:xfrm>
            <a:off x="4953833" y="2443877"/>
            <a:ext cx="3090267" cy="703898"/>
          </a:xfrm>
          <a:prstGeom prst="rect">
            <a:avLst/>
          </a:prstGeom>
          <a:noFill/>
          <a:ln/>
        </p:spPr>
        <p:txBody>
          <a:bodyPr wrap="square" lIns="0" tIns="0" rIns="0" bIns="0" rtlCol="0" anchor="t"/>
          <a:lstStyle/>
          <a:p>
            <a:pPr marL="0" indent="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Global Max Pooling Model</a:t>
            </a:r>
            <a:endParaRPr lang="en-US" sz="2200" dirty="0"/>
          </a:p>
        </p:txBody>
      </p:sp>
      <p:sp>
        <p:nvSpPr>
          <p:cNvPr id="9" name="Text 6"/>
          <p:cNvSpPr/>
          <p:nvPr/>
        </p:nvSpPr>
        <p:spPr>
          <a:xfrm>
            <a:off x="4953833" y="3291364"/>
            <a:ext cx="3090267" cy="1532096"/>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PT Sans" pitchFamily="34" charset="0"/>
                <a:ea typeface="PT Sans" pitchFamily="34" charset="-122"/>
                <a:cs typeface="PT Sans" pitchFamily="34" charset="-120"/>
              </a:rPr>
              <a:t>Used to reduce dimensionality and focus on important features. Achieved 68% accuracy.</a:t>
            </a:r>
            <a:endParaRPr lang="en-US" sz="1850" dirty="0"/>
          </a:p>
        </p:txBody>
      </p:sp>
      <p:sp>
        <p:nvSpPr>
          <p:cNvPr id="10" name="Shape 7"/>
          <p:cNvSpPr/>
          <p:nvPr/>
        </p:nvSpPr>
        <p:spPr>
          <a:xfrm>
            <a:off x="837724" y="5324951"/>
            <a:ext cx="7468553" cy="1785938"/>
          </a:xfrm>
          <a:prstGeom prst="roundRect">
            <a:avLst>
              <a:gd name="adj" fmla="val 20105"/>
            </a:avLst>
          </a:prstGeom>
          <a:solidFill>
            <a:srgbClr val="00002E"/>
          </a:solidFill>
          <a:ln w="22860">
            <a:solidFill>
              <a:srgbClr val="DD785E"/>
            </a:solidFill>
            <a:prstDash val="solid"/>
          </a:ln>
        </p:spPr>
      </p:sp>
      <p:sp>
        <p:nvSpPr>
          <p:cNvPr id="11" name="Text 8"/>
          <p:cNvSpPr/>
          <p:nvPr/>
        </p:nvSpPr>
        <p:spPr>
          <a:xfrm>
            <a:off x="1099899" y="5587127"/>
            <a:ext cx="3302794"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Bidirectional LSTM Model</a:t>
            </a:r>
            <a:endParaRPr lang="en-US" sz="2200" dirty="0"/>
          </a:p>
        </p:txBody>
      </p:sp>
      <p:sp>
        <p:nvSpPr>
          <p:cNvPr id="12" name="Text 9"/>
          <p:cNvSpPr/>
          <p:nvPr/>
        </p:nvSpPr>
        <p:spPr>
          <a:xfrm>
            <a:off x="1099899" y="6082665"/>
            <a:ext cx="6944201" cy="766048"/>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PT Sans" pitchFamily="34" charset="0"/>
                <a:ea typeface="PT Sans" pitchFamily="34" charset="-122"/>
                <a:cs typeface="PT Sans" pitchFamily="34" charset="-120"/>
              </a:rPr>
              <a:t>Captured sequence context for comprehensive feature representation. Achieved 84% accuracy.</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3359</TotalTime>
  <Words>867</Words>
  <Application>Microsoft Office PowerPoint</Application>
  <PresentationFormat>Custom</PresentationFormat>
  <Paragraphs>114</Paragraphs>
  <Slides>14</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Consolas</vt:lpstr>
      <vt:lpstr>PT Sans</vt:lpstr>
      <vt:lpstr>Arial</vt:lpstr>
      <vt:lpstr>Nunito Semi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maureen wambugu</cp:lastModifiedBy>
  <cp:revision>4</cp:revision>
  <dcterms:created xsi:type="dcterms:W3CDTF">2024-11-07T09:12:03Z</dcterms:created>
  <dcterms:modified xsi:type="dcterms:W3CDTF">2024-11-13T08:50:06Z</dcterms:modified>
</cp:coreProperties>
</file>